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3"/>
  </p:notesMasterIdLst>
  <p:handoutMasterIdLst>
    <p:handoutMasterId r:id="rId24"/>
  </p:handoutMasterIdLst>
  <p:sldIdLst>
    <p:sldId id="4454" r:id="rId5"/>
    <p:sldId id="4469" r:id="rId6"/>
    <p:sldId id="4471" r:id="rId7"/>
    <p:sldId id="4456" r:id="rId8"/>
    <p:sldId id="4472" r:id="rId9"/>
    <p:sldId id="4470" r:id="rId10"/>
    <p:sldId id="4485" r:id="rId11"/>
    <p:sldId id="4484" r:id="rId12"/>
    <p:sldId id="4486" r:id="rId13"/>
    <p:sldId id="4487" r:id="rId14"/>
    <p:sldId id="4488" r:id="rId15"/>
    <p:sldId id="4490" r:id="rId16"/>
    <p:sldId id="4489" r:id="rId17"/>
    <p:sldId id="4492" r:id="rId18"/>
    <p:sldId id="4491" r:id="rId19"/>
    <p:sldId id="4483" r:id="rId20"/>
    <p:sldId id="4420" r:id="rId21"/>
    <p:sldId id="4419" r:id="rId22"/>
  </p:sldIdLst>
  <p:sldSz cx="12192000" cy="6858000"/>
  <p:notesSz cx="7099300" cy="93853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8621A12-6657-A828-DB25-82233CE23DE7}" name="Lisa Widerberg" initials="LW" userId="S::lisa.widerberg@agricam.se::ededcea0-2478-4bce-a7e8-01e9b65a2b5e" providerId="AD"/>
  <p188:author id="{2F08ACA9-1E28-56EF-BD73-2261B52246C8}" name="Carina Stolt" initials="CS" userId="S::carina.stolt@agricam.se::9e669c04-1a9f-48c3-95a1-c709c94fefc8" providerId="AD"/>
  <p188:author id="{A006D4F5-0492-1EE6-A623-124B3E9EA540}" name="Erika Anderskär" initials="EA" userId="S::erika.anderskar@agricam.se::044997e6-c884-48dd-bfa4-956453a8898d" providerId="AD"/>
  <p188:author id="{CA9C86F9-8E6B-C23A-1686-48C798C97CB3}" name="David Van Gheel" initials="DG" userId="S::david.gheel@agricam.se::c3cf0d91-a83b-47f2-8b2b-f0c032e8e7f0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A08276F-0995-9BDB-F5B3-2C6C23E51402}" v="14" dt="2024-11-20T17:23:22.29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2183"/>
        <p:guide pos="3840"/>
      </p:guideLst>
    </p:cSldViewPr>
  </p:slide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Relationship Id="rId30" Type="http://schemas.microsoft.com/office/2018/10/relationships/authors" Target="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>
            <a:extLst>
              <a:ext uri="{FF2B5EF4-FFF2-40B4-BE49-F238E27FC236}">
                <a16:creationId xmlns:a16="http://schemas.microsoft.com/office/drawing/2014/main" id="{19E22E82-D495-7248-962B-A9C074BCD80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470895"/>
          </a:xfrm>
          <a:prstGeom prst="rect">
            <a:avLst/>
          </a:prstGeom>
        </p:spPr>
        <p:txBody>
          <a:bodyPr vert="horz" lIns="94192" tIns="47096" rIns="94192" bIns="47096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FCBA8025-2FB3-EA4F-90EA-26432C0B327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021294" y="0"/>
            <a:ext cx="3076363" cy="470895"/>
          </a:xfrm>
          <a:prstGeom prst="rect">
            <a:avLst/>
          </a:prstGeom>
        </p:spPr>
        <p:txBody>
          <a:bodyPr vert="horz" lIns="94192" tIns="47096" rIns="94192" bIns="47096" rtlCol="0"/>
          <a:lstStyle>
            <a:lvl1pPr algn="r">
              <a:defRPr sz="1200"/>
            </a:lvl1pPr>
          </a:lstStyle>
          <a:p>
            <a:fld id="{4FF26F68-85E5-564F-BA68-724A9C9B0D44}" type="datetimeFigureOut">
              <a:rPr lang="sv-SE" smtClean="0"/>
              <a:t>2024-11-22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31897408-E0C1-444E-9DA0-61AAFDA12F4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914407"/>
            <a:ext cx="3076363" cy="470894"/>
          </a:xfrm>
          <a:prstGeom prst="rect">
            <a:avLst/>
          </a:prstGeom>
        </p:spPr>
        <p:txBody>
          <a:bodyPr vert="horz" lIns="94192" tIns="47096" rIns="94192" bIns="47096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C5E6122A-965E-4A40-8843-F5D48709C75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021294" y="8914407"/>
            <a:ext cx="3076363" cy="470894"/>
          </a:xfrm>
          <a:prstGeom prst="rect">
            <a:avLst/>
          </a:prstGeom>
        </p:spPr>
        <p:txBody>
          <a:bodyPr vert="horz" lIns="94192" tIns="47096" rIns="94192" bIns="47096" rtlCol="0" anchor="b"/>
          <a:lstStyle>
            <a:lvl1pPr algn="r">
              <a:defRPr sz="1200"/>
            </a:lvl1pPr>
          </a:lstStyle>
          <a:p>
            <a:fld id="{4848B337-9A60-0443-9357-614FD352AF6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592222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470895"/>
          </a:xfrm>
          <a:prstGeom prst="rect">
            <a:avLst/>
          </a:prstGeom>
        </p:spPr>
        <p:txBody>
          <a:bodyPr vert="horz" lIns="94192" tIns="47096" rIns="94192" bIns="47096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470895"/>
          </a:xfrm>
          <a:prstGeom prst="rect">
            <a:avLst/>
          </a:prstGeom>
        </p:spPr>
        <p:txBody>
          <a:bodyPr vert="horz" lIns="94192" tIns="47096" rIns="94192" bIns="47096" rtlCol="0"/>
          <a:lstStyle>
            <a:lvl1pPr algn="r">
              <a:defRPr sz="1200"/>
            </a:lvl1pPr>
          </a:lstStyle>
          <a:p>
            <a:fld id="{DFCCAA19-E581-44B0-B2C5-636C98727B91}" type="datetimeFigureOut">
              <a:rPr lang="sv-SE" smtClean="0"/>
              <a:t>2024-11-22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29275" cy="31670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192" tIns="47096" rIns="94192" bIns="47096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709930" y="4516676"/>
            <a:ext cx="5679440" cy="3695462"/>
          </a:xfrm>
          <a:prstGeom prst="rect">
            <a:avLst/>
          </a:prstGeom>
        </p:spPr>
        <p:txBody>
          <a:bodyPr vert="horz" lIns="94192" tIns="47096" rIns="94192" bIns="47096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914407"/>
            <a:ext cx="3076363" cy="470894"/>
          </a:xfrm>
          <a:prstGeom prst="rect">
            <a:avLst/>
          </a:prstGeom>
        </p:spPr>
        <p:txBody>
          <a:bodyPr vert="horz" lIns="94192" tIns="47096" rIns="94192" bIns="47096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4021294" y="8914407"/>
            <a:ext cx="3076363" cy="470894"/>
          </a:xfrm>
          <a:prstGeom prst="rect">
            <a:avLst/>
          </a:prstGeom>
        </p:spPr>
        <p:txBody>
          <a:bodyPr vert="horz" lIns="94192" tIns="47096" rIns="94192" bIns="47096" rtlCol="0" anchor="b"/>
          <a:lstStyle>
            <a:lvl1pPr algn="r">
              <a:defRPr sz="1200"/>
            </a:lvl1pPr>
          </a:lstStyle>
          <a:p>
            <a:fld id="{BA9DC774-9A3B-485A-B06D-0D2692A182B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604806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Rubrikbil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440DF3F-8328-4666-ABA7-B27FF7D677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31818" y="2235200"/>
            <a:ext cx="9144000" cy="2387600"/>
          </a:xfrm>
        </p:spPr>
        <p:txBody>
          <a:bodyPr anchor="ctr">
            <a:noAutofit/>
          </a:bodyPr>
          <a:lstStyle>
            <a:lvl1pPr algn="l">
              <a:defRPr sz="4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CDF8DF22-327F-44D7-A269-C109156BA40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13576" y="2208306"/>
            <a:ext cx="491905" cy="2387601"/>
          </a:xfrm>
          <a:prstGeom prst="rect">
            <a:avLst/>
          </a:prstGeom>
        </p:spPr>
      </p:pic>
      <p:pic>
        <p:nvPicPr>
          <p:cNvPr id="6" name="Bildobjekt 5" descr="En bild som visar tecken, ritning&#10;&#10;Automatiskt genererad beskrivning">
            <a:extLst>
              <a:ext uri="{FF2B5EF4-FFF2-40B4-BE49-F238E27FC236}">
                <a16:creationId xmlns:a16="http://schemas.microsoft.com/office/drawing/2014/main" id="{D0A161E4-9073-5B46-9CF9-C59B5A3C343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9806" y="5587040"/>
            <a:ext cx="2872388" cy="707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4039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24C1DC9-A529-4258-84B3-3E225B43C2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6080" y="303290"/>
            <a:ext cx="3926878" cy="1147441"/>
          </a:xfrm>
        </p:spPr>
        <p:txBody>
          <a:bodyPr anchor="b">
            <a:normAutofit/>
          </a:bodyPr>
          <a:lstStyle>
            <a:lvl1pPr>
              <a:defRPr sz="2400" b="1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7012FE16-57AA-45BC-B8EA-24C5DFF0FDB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043412" y="303290"/>
            <a:ext cx="5694926" cy="570055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11" name="Platshållare för text 3">
            <a:extLst>
              <a:ext uri="{FF2B5EF4-FFF2-40B4-BE49-F238E27FC236}">
                <a16:creationId xmlns:a16="http://schemas.microsoft.com/office/drawing/2014/main" id="{C24A36C4-B09D-48E5-BC74-44AE9C4B57AA}"/>
              </a:ext>
            </a:extLst>
          </p:cNvPr>
          <p:cNvSpPr>
            <a:spLocks noGrp="1"/>
          </p:cNvSpPr>
          <p:nvPr>
            <p:ph type="body" sz="half" idx="14"/>
          </p:nvPr>
        </p:nvSpPr>
        <p:spPr>
          <a:xfrm>
            <a:off x="816080" y="1600201"/>
            <a:ext cx="3932237" cy="4403654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8" name="Platshållare för datum 7">
            <a:extLst>
              <a:ext uri="{FF2B5EF4-FFF2-40B4-BE49-F238E27FC236}">
                <a16:creationId xmlns:a16="http://schemas.microsoft.com/office/drawing/2014/main" id="{32180821-AC43-BD40-9BCF-BB7959BAC395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63DBAF89-8997-1040-8EED-05C5A583447E}" type="datetime1">
              <a:rPr lang="sv-SE" smtClean="0"/>
              <a:t>2024-11-22</a:t>
            </a:fld>
            <a:endParaRPr lang="sv-SE"/>
          </a:p>
        </p:txBody>
      </p:sp>
      <p:sp>
        <p:nvSpPr>
          <p:cNvPr id="9" name="Platshållare för sidfot 8">
            <a:extLst>
              <a:ext uri="{FF2B5EF4-FFF2-40B4-BE49-F238E27FC236}">
                <a16:creationId xmlns:a16="http://schemas.microsoft.com/office/drawing/2014/main" id="{5F1E5317-C706-E743-AB13-056311307624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10" name="Platshållare för bildnummer 9">
            <a:extLst>
              <a:ext uri="{FF2B5EF4-FFF2-40B4-BE49-F238E27FC236}">
                <a16:creationId xmlns:a16="http://schemas.microsoft.com/office/drawing/2014/main" id="{8C6FFF60-9611-5D49-AED7-FB8B3C39176F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893AF817-AB44-4B91-82E2-24011C493124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410658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1_Bakgrun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bild 2">
            <a:extLst>
              <a:ext uri="{FF2B5EF4-FFF2-40B4-BE49-F238E27FC236}">
                <a16:creationId xmlns:a16="http://schemas.microsoft.com/office/drawing/2014/main" id="{C30219C7-36C5-4541-BD68-DE62C33F218D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0" y="0"/>
            <a:ext cx="12191999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87CEB087-D8DF-4DFD-B503-86EBD88E89B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1502" y="4372824"/>
            <a:ext cx="5834031" cy="1888692"/>
          </a:xfrm>
        </p:spPr>
        <p:txBody>
          <a:bodyPr/>
          <a:lstStyle>
            <a:lvl1pPr>
              <a:defRPr b="0"/>
            </a:lvl1pPr>
          </a:lstStyle>
          <a:p>
            <a:r>
              <a:rPr lang="sv-SE"/>
              <a:t>Placera text på en yta av bilden som är jämn och gör att texten står ut och är tydlig.</a:t>
            </a:r>
          </a:p>
        </p:txBody>
      </p:sp>
    </p:spTree>
    <p:extLst>
      <p:ext uri="{BB962C8B-B14F-4D97-AF65-F5344CB8AC3E}">
        <p14:creationId xmlns:p14="http://schemas.microsoft.com/office/powerpoint/2010/main" val="9895873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3_organis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bild 6">
            <a:extLst>
              <a:ext uri="{FF2B5EF4-FFF2-40B4-BE49-F238E27FC236}">
                <a16:creationId xmlns:a16="http://schemas.microsoft.com/office/drawing/2014/main" id="{DAB3D163-87F9-FB4A-A06D-017576DF68C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057830" y="623523"/>
            <a:ext cx="2077430" cy="2076658"/>
          </a:xfrm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13" name="Platshållare för bild 6">
            <a:extLst>
              <a:ext uri="{FF2B5EF4-FFF2-40B4-BE49-F238E27FC236}">
                <a16:creationId xmlns:a16="http://schemas.microsoft.com/office/drawing/2014/main" id="{1470F974-9824-E940-B662-B8F81BB7EB87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675770" y="623523"/>
            <a:ext cx="2077430" cy="2076658"/>
          </a:xfrm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15" name="Platshållare för bild 6">
            <a:extLst>
              <a:ext uri="{FF2B5EF4-FFF2-40B4-BE49-F238E27FC236}">
                <a16:creationId xmlns:a16="http://schemas.microsoft.com/office/drawing/2014/main" id="{EA93F55E-EB79-814E-9FB7-51E5E84C038D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418970" y="623523"/>
            <a:ext cx="2077430" cy="2076658"/>
          </a:xfrm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17" name="Platshållare för bild 6">
            <a:extLst>
              <a:ext uri="{FF2B5EF4-FFF2-40B4-BE49-F238E27FC236}">
                <a16:creationId xmlns:a16="http://schemas.microsoft.com/office/drawing/2014/main" id="{B16AD097-68CE-C541-BD34-95B47475A5DB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9036909" y="623523"/>
            <a:ext cx="2077430" cy="2076658"/>
          </a:xfrm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19" name="Platshållare för bild 6">
            <a:extLst>
              <a:ext uri="{FF2B5EF4-FFF2-40B4-BE49-F238E27FC236}">
                <a16:creationId xmlns:a16="http://schemas.microsoft.com/office/drawing/2014/main" id="{C8277019-3448-6C44-B0A3-B59CA670903A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1041501" y="3578995"/>
            <a:ext cx="2077430" cy="2076658"/>
          </a:xfrm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21" name="Platshållare för bild 6">
            <a:extLst>
              <a:ext uri="{FF2B5EF4-FFF2-40B4-BE49-F238E27FC236}">
                <a16:creationId xmlns:a16="http://schemas.microsoft.com/office/drawing/2014/main" id="{DEB1E1E4-8481-B747-A666-3A23FA69EABE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3659441" y="3578995"/>
            <a:ext cx="2077430" cy="2076658"/>
          </a:xfrm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23" name="Platshållare för bild 6">
            <a:extLst>
              <a:ext uri="{FF2B5EF4-FFF2-40B4-BE49-F238E27FC236}">
                <a16:creationId xmlns:a16="http://schemas.microsoft.com/office/drawing/2014/main" id="{592C1688-5F18-1240-B943-6A94EC7AD5E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402641" y="3578995"/>
            <a:ext cx="2077430" cy="2076658"/>
          </a:xfrm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25" name="Platshållare för bild 6">
            <a:extLst>
              <a:ext uri="{FF2B5EF4-FFF2-40B4-BE49-F238E27FC236}">
                <a16:creationId xmlns:a16="http://schemas.microsoft.com/office/drawing/2014/main" id="{04637CBC-C2A9-9A48-A37A-5CCE1FC626E4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9020580" y="3578995"/>
            <a:ext cx="2077430" cy="2076658"/>
          </a:xfrm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27" name="Platshållare för text 3">
            <a:extLst>
              <a:ext uri="{FF2B5EF4-FFF2-40B4-BE49-F238E27FC236}">
                <a16:creationId xmlns:a16="http://schemas.microsoft.com/office/drawing/2014/main" id="{BDC86B8E-019D-D645-9F79-936D4636E63E}"/>
              </a:ext>
            </a:extLst>
          </p:cNvPr>
          <p:cNvSpPr>
            <a:spLocks noGrp="1"/>
          </p:cNvSpPr>
          <p:nvPr>
            <p:ph type="body" sz="half" idx="14"/>
          </p:nvPr>
        </p:nvSpPr>
        <p:spPr>
          <a:xfrm>
            <a:off x="1041501" y="5750967"/>
            <a:ext cx="2214100" cy="64633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28" name="Platshållare för text 3">
            <a:extLst>
              <a:ext uri="{FF2B5EF4-FFF2-40B4-BE49-F238E27FC236}">
                <a16:creationId xmlns:a16="http://schemas.microsoft.com/office/drawing/2014/main" id="{8BF5075C-A834-5749-8E16-B80C7268731F}"/>
              </a:ext>
            </a:extLst>
          </p:cNvPr>
          <p:cNvSpPr>
            <a:spLocks noGrp="1"/>
          </p:cNvSpPr>
          <p:nvPr>
            <p:ph type="body" sz="half" idx="23"/>
          </p:nvPr>
        </p:nvSpPr>
        <p:spPr>
          <a:xfrm>
            <a:off x="1041501" y="2782914"/>
            <a:ext cx="2214100" cy="64633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29" name="Platshållare för text 3">
            <a:extLst>
              <a:ext uri="{FF2B5EF4-FFF2-40B4-BE49-F238E27FC236}">
                <a16:creationId xmlns:a16="http://schemas.microsoft.com/office/drawing/2014/main" id="{A6F24EE9-315A-F24E-AC7E-E2A04F9AE447}"/>
              </a:ext>
            </a:extLst>
          </p:cNvPr>
          <p:cNvSpPr>
            <a:spLocks noGrp="1"/>
          </p:cNvSpPr>
          <p:nvPr>
            <p:ph type="body" sz="half" idx="24"/>
          </p:nvPr>
        </p:nvSpPr>
        <p:spPr>
          <a:xfrm>
            <a:off x="3636610" y="5750722"/>
            <a:ext cx="2214100" cy="64633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30" name="Platshållare för text 3">
            <a:extLst>
              <a:ext uri="{FF2B5EF4-FFF2-40B4-BE49-F238E27FC236}">
                <a16:creationId xmlns:a16="http://schemas.microsoft.com/office/drawing/2014/main" id="{38A037F8-17E8-2448-BEE3-C22BC5469796}"/>
              </a:ext>
            </a:extLst>
          </p:cNvPr>
          <p:cNvSpPr>
            <a:spLocks noGrp="1"/>
          </p:cNvSpPr>
          <p:nvPr>
            <p:ph type="body" sz="half" idx="25"/>
          </p:nvPr>
        </p:nvSpPr>
        <p:spPr>
          <a:xfrm>
            <a:off x="3636610" y="2782669"/>
            <a:ext cx="2214100" cy="64633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35" name="Platshållare för text 3">
            <a:extLst>
              <a:ext uri="{FF2B5EF4-FFF2-40B4-BE49-F238E27FC236}">
                <a16:creationId xmlns:a16="http://schemas.microsoft.com/office/drawing/2014/main" id="{07123F84-F9B8-6A45-9A8F-E03EB2DEC529}"/>
              </a:ext>
            </a:extLst>
          </p:cNvPr>
          <p:cNvSpPr>
            <a:spLocks noGrp="1"/>
          </p:cNvSpPr>
          <p:nvPr>
            <p:ph type="body" sz="half" idx="26"/>
          </p:nvPr>
        </p:nvSpPr>
        <p:spPr>
          <a:xfrm>
            <a:off x="6402641" y="5750967"/>
            <a:ext cx="2214100" cy="64633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36" name="Platshållare för text 3">
            <a:extLst>
              <a:ext uri="{FF2B5EF4-FFF2-40B4-BE49-F238E27FC236}">
                <a16:creationId xmlns:a16="http://schemas.microsoft.com/office/drawing/2014/main" id="{1742CAAF-166D-954B-8A2C-885B66BA6107}"/>
              </a:ext>
            </a:extLst>
          </p:cNvPr>
          <p:cNvSpPr>
            <a:spLocks noGrp="1"/>
          </p:cNvSpPr>
          <p:nvPr>
            <p:ph type="body" sz="half" idx="27"/>
          </p:nvPr>
        </p:nvSpPr>
        <p:spPr>
          <a:xfrm>
            <a:off x="6402641" y="2782914"/>
            <a:ext cx="2214100" cy="64633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37" name="Platshållare för text 3">
            <a:extLst>
              <a:ext uri="{FF2B5EF4-FFF2-40B4-BE49-F238E27FC236}">
                <a16:creationId xmlns:a16="http://schemas.microsoft.com/office/drawing/2014/main" id="{10869029-6BEA-5949-A00C-647A6226F605}"/>
              </a:ext>
            </a:extLst>
          </p:cNvPr>
          <p:cNvSpPr>
            <a:spLocks noGrp="1"/>
          </p:cNvSpPr>
          <p:nvPr>
            <p:ph type="body" sz="half" idx="28"/>
          </p:nvPr>
        </p:nvSpPr>
        <p:spPr>
          <a:xfrm>
            <a:off x="8997750" y="5750722"/>
            <a:ext cx="2214100" cy="64633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38" name="Platshållare för text 3">
            <a:extLst>
              <a:ext uri="{FF2B5EF4-FFF2-40B4-BE49-F238E27FC236}">
                <a16:creationId xmlns:a16="http://schemas.microsoft.com/office/drawing/2014/main" id="{EFF107E3-5F4C-1340-8EFE-99F0AF7DA1AD}"/>
              </a:ext>
            </a:extLst>
          </p:cNvPr>
          <p:cNvSpPr>
            <a:spLocks noGrp="1"/>
          </p:cNvSpPr>
          <p:nvPr>
            <p:ph type="body" sz="half" idx="29"/>
          </p:nvPr>
        </p:nvSpPr>
        <p:spPr>
          <a:xfrm>
            <a:off x="8997750" y="2782669"/>
            <a:ext cx="2214100" cy="64633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31321794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4_Uppmärksamhet - sto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7">
            <a:extLst>
              <a:ext uri="{FF2B5EF4-FFF2-40B4-BE49-F238E27FC236}">
                <a16:creationId xmlns:a16="http://schemas.microsoft.com/office/drawing/2014/main" id="{3E527615-AC75-49EB-A45E-67AC9D5E8898}"/>
              </a:ext>
            </a:extLst>
          </p:cNvPr>
          <p:cNvSpPr txBox="1">
            <a:spLocks/>
          </p:cNvSpPr>
          <p:nvPr userDrawn="1"/>
        </p:nvSpPr>
        <p:spPr>
          <a:xfrm>
            <a:off x="838200" y="1161617"/>
            <a:ext cx="10515600" cy="45347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accent6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sv-SE"/>
          </a:p>
        </p:txBody>
      </p:sp>
      <p:sp>
        <p:nvSpPr>
          <p:cNvPr id="4" name="Rubrik 1">
            <a:extLst>
              <a:ext uri="{FF2B5EF4-FFF2-40B4-BE49-F238E27FC236}">
                <a16:creationId xmlns:a16="http://schemas.microsoft.com/office/drawing/2014/main" id="{E00A66E9-0E22-454B-9488-BCB98CFB11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05278" y="1604596"/>
            <a:ext cx="9781443" cy="3648807"/>
          </a:xfrm>
        </p:spPr>
        <p:txBody>
          <a:bodyPr anchor="ctr">
            <a:normAutofit/>
          </a:bodyPr>
          <a:lstStyle>
            <a:lvl1pPr algn="ctr">
              <a:defRPr sz="4000" b="0">
                <a:solidFill>
                  <a:schemeClr val="accent6"/>
                </a:solidFill>
              </a:defRPr>
            </a:lvl1pPr>
          </a:lstStyle>
          <a:p>
            <a:r>
              <a:rPr lang="sv-SE"/>
              <a:t>Klicka här för att lägga till något du vill ska få mycket uppmärksamhet och anpassa textstorleken efter det</a:t>
            </a:r>
          </a:p>
        </p:txBody>
      </p:sp>
    </p:spTree>
    <p:extLst>
      <p:ext uri="{BB962C8B-B14F-4D97-AF65-F5344CB8AC3E}">
        <p14:creationId xmlns:p14="http://schemas.microsoft.com/office/powerpoint/2010/main" val="41766529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5_C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FF19ADE-7F8B-442B-943B-ADF254DEEFC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95361" y="2115042"/>
            <a:ext cx="7563416" cy="2627915"/>
          </a:xfrm>
        </p:spPr>
        <p:txBody>
          <a:bodyPr anchor="t">
            <a:normAutofit/>
          </a:bodyPr>
          <a:lstStyle>
            <a:lvl1pPr>
              <a:defRPr sz="3200" b="0" i="1">
                <a:latin typeface="+mn-lt"/>
              </a:defRPr>
            </a:lvl1pPr>
          </a:lstStyle>
          <a:p>
            <a:r>
              <a:rPr lang="sv-SE"/>
              <a:t>Klicka här för att lägga till ett citat</a:t>
            </a:r>
          </a:p>
        </p:txBody>
      </p:sp>
      <p:sp>
        <p:nvSpPr>
          <p:cNvPr id="7" name="Rubrik 1">
            <a:extLst>
              <a:ext uri="{FF2B5EF4-FFF2-40B4-BE49-F238E27FC236}">
                <a16:creationId xmlns:a16="http://schemas.microsoft.com/office/drawing/2014/main" id="{AB7CB61B-F7BB-4758-90F1-E536760313A4}"/>
              </a:ext>
            </a:extLst>
          </p:cNvPr>
          <p:cNvSpPr txBox="1">
            <a:spLocks/>
          </p:cNvSpPr>
          <p:nvPr userDrawn="1"/>
        </p:nvSpPr>
        <p:spPr>
          <a:xfrm>
            <a:off x="2495361" y="1162919"/>
            <a:ext cx="1245229" cy="95212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sv-SE" sz="13900">
                <a:solidFill>
                  <a:schemeClr val="accent5"/>
                </a:solidFill>
                <a:latin typeface="+mj-lt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360088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6_Avsluta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8671E53-A024-4F46-A99D-685F8E7859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378652"/>
            <a:ext cx="10515600" cy="1094397"/>
          </a:xfrm>
        </p:spPr>
        <p:txBody>
          <a:bodyPr anchor="ctr">
            <a:normAutofit/>
          </a:bodyPr>
          <a:lstStyle>
            <a:lvl1pPr algn="ctr">
              <a:defRPr sz="4000" b="0"/>
            </a:lvl1pPr>
          </a:lstStyle>
          <a:p>
            <a:r>
              <a:rPr lang="sv-SE"/>
              <a:t>Skriv avslutande tack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0B6419E0-EFFC-7D4D-A605-6BF45BC731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CE7A6-0ADE-8F46-92BF-76AF4F29C28E}" type="datetime1">
              <a:rPr lang="sv-SE" smtClean="0"/>
              <a:t>2024-11-22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DF5C6D47-D0F6-E04D-A049-627F2244E5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272792FD-D753-A043-95A2-6B4D2BAAD1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AF817-AB44-4B91-82E2-24011C493124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808932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7_Följ o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8671E53-A024-4F46-A99D-685F8E7859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211512"/>
            <a:ext cx="10515600" cy="831930"/>
          </a:xfrm>
        </p:spPr>
        <p:txBody>
          <a:bodyPr anchor="ctr">
            <a:noAutofit/>
          </a:bodyPr>
          <a:lstStyle>
            <a:lvl1pPr algn="ctr">
              <a:defRPr sz="6000">
                <a:solidFill>
                  <a:schemeClr val="tx2"/>
                </a:solidFill>
              </a:defRPr>
            </a:lvl1pPr>
          </a:lstStyle>
          <a:p>
            <a:r>
              <a:rPr lang="sv-SE"/>
              <a:t>Skriv - Tack! eller Följ oss!</a:t>
            </a:r>
          </a:p>
        </p:txBody>
      </p:sp>
      <p:pic>
        <p:nvPicPr>
          <p:cNvPr id="14" name="Bildobjekt 13" descr="En bild som visar ritning, rum&#10;&#10;Automatiskt genererad beskrivning">
            <a:extLst>
              <a:ext uri="{FF2B5EF4-FFF2-40B4-BE49-F238E27FC236}">
                <a16:creationId xmlns:a16="http://schemas.microsoft.com/office/drawing/2014/main" id="{1BA148D7-A080-478C-8203-3E40B0FA91B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38" t="8897" r="55716" b="55831"/>
          <a:stretch/>
        </p:blipFill>
        <p:spPr>
          <a:xfrm>
            <a:off x="3488630" y="3904750"/>
            <a:ext cx="472770" cy="461665"/>
          </a:xfrm>
          <a:prstGeom prst="rect">
            <a:avLst/>
          </a:prstGeom>
        </p:spPr>
      </p:pic>
      <p:pic>
        <p:nvPicPr>
          <p:cNvPr id="1034" name="Picture 10" descr="Linkedin Logo Stock Illustrations – 1,230 Linkedin Logo Stock ...">
            <a:extLst>
              <a:ext uri="{FF2B5EF4-FFF2-40B4-BE49-F238E27FC236}">
                <a16:creationId xmlns:a16="http://schemas.microsoft.com/office/drawing/2014/main" id="{15311400-E6B9-4EBB-B189-5BD95CE6B0CA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08" t="56076" r="7820" b="3038"/>
          <a:stretch/>
        </p:blipFill>
        <p:spPr bwMode="auto">
          <a:xfrm>
            <a:off x="2941001" y="3904750"/>
            <a:ext cx="482139" cy="471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ktangel 17">
            <a:extLst>
              <a:ext uri="{FF2B5EF4-FFF2-40B4-BE49-F238E27FC236}">
                <a16:creationId xmlns:a16="http://schemas.microsoft.com/office/drawing/2014/main" id="{8649FF3A-AF6D-4D44-9303-A318A13380E1}"/>
              </a:ext>
            </a:extLst>
          </p:cNvPr>
          <p:cNvSpPr/>
          <p:nvPr userDrawn="1"/>
        </p:nvSpPr>
        <p:spPr>
          <a:xfrm>
            <a:off x="4120455" y="3913899"/>
            <a:ext cx="18309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sv-SE" sz="2400" err="1"/>
              <a:t>Agricam</a:t>
            </a:r>
            <a:r>
              <a:rPr lang="sv-SE" sz="2400"/>
              <a:t> AB</a:t>
            </a:r>
          </a:p>
        </p:txBody>
      </p:sp>
      <p:sp>
        <p:nvSpPr>
          <p:cNvPr id="19" name="Rektangel 18">
            <a:extLst>
              <a:ext uri="{FF2B5EF4-FFF2-40B4-BE49-F238E27FC236}">
                <a16:creationId xmlns:a16="http://schemas.microsoft.com/office/drawing/2014/main" id="{12A46858-CE44-41C5-AEB4-ACC09B6BF9EA}"/>
              </a:ext>
            </a:extLst>
          </p:cNvPr>
          <p:cNvSpPr/>
          <p:nvPr userDrawn="1"/>
        </p:nvSpPr>
        <p:spPr>
          <a:xfrm>
            <a:off x="6730244" y="3904750"/>
            <a:ext cx="25207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sv-SE" sz="2400"/>
              <a:t>www.agricam.se</a:t>
            </a:r>
          </a:p>
        </p:txBody>
      </p:sp>
    </p:spTree>
    <p:extLst>
      <p:ext uri="{BB962C8B-B14F-4D97-AF65-F5344CB8AC3E}">
        <p14:creationId xmlns:p14="http://schemas.microsoft.com/office/powerpoint/2010/main" val="4333894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8_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11967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Nytt kapitel/st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9E66151C-8AD4-4BBC-864E-BF63A3DE4360}"/>
              </a:ext>
            </a:extLst>
          </p:cNvPr>
          <p:cNvSpPr/>
          <p:nvPr userDrawn="1"/>
        </p:nvSpPr>
        <p:spPr>
          <a:xfrm>
            <a:off x="885731" y="563073"/>
            <a:ext cx="10420538" cy="444072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Underrubrik 2">
            <a:extLst>
              <a:ext uri="{FF2B5EF4-FFF2-40B4-BE49-F238E27FC236}">
                <a16:creationId xmlns:a16="http://schemas.microsoft.com/office/drawing/2014/main" id="{57FC3F41-DD0E-4E62-B591-A5DF9ACC9F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348036"/>
            <a:ext cx="9144000" cy="1261542"/>
          </a:xfrm>
        </p:spPr>
        <p:txBody>
          <a:bodyPr>
            <a:no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5" name="Rubrik 1">
            <a:extLst>
              <a:ext uri="{FF2B5EF4-FFF2-40B4-BE49-F238E27FC236}">
                <a16:creationId xmlns:a16="http://schemas.microsoft.com/office/drawing/2014/main" id="{29FD1ACB-0B40-4926-8E3E-7A7AEA2C67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1" y="956732"/>
            <a:ext cx="9144000" cy="2299230"/>
          </a:xfrm>
        </p:spPr>
        <p:txBody>
          <a:bodyPr>
            <a:noAutofit/>
          </a:bodyPr>
          <a:lstStyle>
            <a:lvl1pPr algn="ctr">
              <a:defRPr sz="40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pic>
        <p:nvPicPr>
          <p:cNvPr id="6" name="Bildobjekt 5" descr="En bild som visar tecken, ritning&#10;&#10;Automatiskt genererad beskrivning">
            <a:extLst>
              <a:ext uri="{FF2B5EF4-FFF2-40B4-BE49-F238E27FC236}">
                <a16:creationId xmlns:a16="http://schemas.microsoft.com/office/drawing/2014/main" id="{8E8AF664-BC78-3C40-84C6-EA4C31CE200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9806" y="5587040"/>
            <a:ext cx="2872388" cy="707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78731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Rubrik och innehåll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984FA0F-FFA0-4152-8ACB-882BA8F29D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b="1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8" name="Platshållare för datum 7">
            <a:extLst>
              <a:ext uri="{FF2B5EF4-FFF2-40B4-BE49-F238E27FC236}">
                <a16:creationId xmlns:a16="http://schemas.microsoft.com/office/drawing/2014/main" id="{4F88D773-BB9F-B949-B05D-F214B78A8A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7D1D8-4EF3-C944-BA5E-363E4F1A9DED}" type="datetime1">
              <a:rPr lang="sv-SE" smtClean="0"/>
              <a:t>2024-11-22</a:t>
            </a:fld>
            <a:endParaRPr lang="sv-SE"/>
          </a:p>
        </p:txBody>
      </p:sp>
      <p:sp>
        <p:nvSpPr>
          <p:cNvPr id="9" name="Platshållare för sidfot 8">
            <a:extLst>
              <a:ext uri="{FF2B5EF4-FFF2-40B4-BE49-F238E27FC236}">
                <a16:creationId xmlns:a16="http://schemas.microsoft.com/office/drawing/2014/main" id="{C06689CC-61C4-D94B-9D5A-BBD6FB236D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10" name="Platshållare för bildnummer 9">
            <a:extLst>
              <a:ext uri="{FF2B5EF4-FFF2-40B4-BE49-F238E27FC236}">
                <a16:creationId xmlns:a16="http://schemas.microsoft.com/office/drawing/2014/main" id="{ACC69B7E-1E15-DF49-99E7-CA6F3A189C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AF817-AB44-4B91-82E2-24011C493124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2" name="Platshållare för innehåll 2">
            <a:extLst>
              <a:ext uri="{FF2B5EF4-FFF2-40B4-BE49-F238E27FC236}">
                <a16:creationId xmlns:a16="http://schemas.microsoft.com/office/drawing/2014/main" id="{5BC9A0B1-D256-D64E-A83D-9FCE909D11B1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817199" y="1578106"/>
            <a:ext cx="9941352" cy="4603294"/>
          </a:xfrm>
        </p:spPr>
        <p:txBody>
          <a:bodyPr/>
          <a:lstStyle>
            <a:lvl1pPr>
              <a:buFont typeface="Arial" panose="020B0604020202020204" pitchFamily="34" charset="0"/>
              <a:buChar char="•"/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32039270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Rubrik och bild (skalas i placeholder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984FA0F-FFA0-4152-8ACB-882BA8F29D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7" name="Platshållare för bild 6">
            <a:extLst>
              <a:ext uri="{FF2B5EF4-FFF2-40B4-BE49-F238E27FC236}">
                <a16:creationId xmlns:a16="http://schemas.microsoft.com/office/drawing/2014/main" id="{DAB3D163-87F9-FB4A-A06D-017576DF68C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16081" y="1586929"/>
            <a:ext cx="9942470" cy="4603294"/>
          </a:xfrm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10" name="Platshållare för datum 9">
            <a:extLst>
              <a:ext uri="{FF2B5EF4-FFF2-40B4-BE49-F238E27FC236}">
                <a16:creationId xmlns:a16="http://schemas.microsoft.com/office/drawing/2014/main" id="{56D6EC97-3C1D-C44A-AC81-6008697E9A37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53919C30-C3F9-D34F-8E97-C866343C8DD4}" type="datetime1">
              <a:rPr lang="sv-SE" smtClean="0"/>
              <a:t>2024-11-22</a:t>
            </a:fld>
            <a:endParaRPr lang="sv-SE"/>
          </a:p>
        </p:txBody>
      </p:sp>
      <p:sp>
        <p:nvSpPr>
          <p:cNvPr id="11" name="Platshållare för sidfot 10">
            <a:extLst>
              <a:ext uri="{FF2B5EF4-FFF2-40B4-BE49-F238E27FC236}">
                <a16:creationId xmlns:a16="http://schemas.microsoft.com/office/drawing/2014/main" id="{3B2A61AF-6172-594E-9FFD-8BB552070E2D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12" name="Platshållare för bildnummer 11">
            <a:extLst>
              <a:ext uri="{FF2B5EF4-FFF2-40B4-BE49-F238E27FC236}">
                <a16:creationId xmlns:a16="http://schemas.microsoft.com/office/drawing/2014/main" id="{737832E7-E06F-E04D-BBCF-BBF4E489B010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93AF817-AB44-4B91-82E2-24011C493124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115224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ext +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8711471-E126-4455-B1F9-D9D467A92B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7199" y="676600"/>
            <a:ext cx="4786896" cy="799115"/>
          </a:xfrm>
        </p:spPr>
        <p:txBody>
          <a:bodyPr>
            <a:noAutofit/>
          </a:bodyPr>
          <a:lstStyle>
            <a:lvl1pPr>
              <a:defRPr sz="24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7" name="Platshållare för innehåll 2">
            <a:extLst>
              <a:ext uri="{FF2B5EF4-FFF2-40B4-BE49-F238E27FC236}">
                <a16:creationId xmlns:a16="http://schemas.microsoft.com/office/drawing/2014/main" id="{7E65B805-40B5-420F-B96C-04D797DA54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7199" y="1578106"/>
            <a:ext cx="4786895" cy="4603294"/>
          </a:xfrm>
        </p:spPr>
        <p:txBody>
          <a:bodyPr/>
          <a:lstStyle>
            <a:lvl1pPr>
              <a:buFont typeface="Arial" panose="020B0604020202020204" pitchFamily="34" charset="0"/>
              <a:buChar char="•"/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 useBgFill="1">
        <p:nvSpPr>
          <p:cNvPr id="8" name="Platshållare för bild 2">
            <a:extLst>
              <a:ext uri="{FF2B5EF4-FFF2-40B4-BE49-F238E27FC236}">
                <a16:creationId xmlns:a16="http://schemas.microsoft.com/office/drawing/2014/main" id="{55AA8D94-727E-4B36-A747-3CF6AB057822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6318738" y="0"/>
            <a:ext cx="5873261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15" name="Platshållare för datum 14">
            <a:extLst>
              <a:ext uri="{FF2B5EF4-FFF2-40B4-BE49-F238E27FC236}">
                <a16:creationId xmlns:a16="http://schemas.microsoft.com/office/drawing/2014/main" id="{2523CDCB-3F95-1440-8E91-CE61324D7602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D4FB729-A609-C14A-A058-3E49952A4E7D}" type="datetime1">
              <a:rPr lang="sv-SE" smtClean="0"/>
              <a:t>2024-11-22</a:t>
            </a:fld>
            <a:endParaRPr lang="sv-SE"/>
          </a:p>
        </p:txBody>
      </p:sp>
      <p:sp>
        <p:nvSpPr>
          <p:cNvPr id="16" name="Platshållare för sidfot 15">
            <a:extLst>
              <a:ext uri="{FF2B5EF4-FFF2-40B4-BE49-F238E27FC236}">
                <a16:creationId xmlns:a16="http://schemas.microsoft.com/office/drawing/2014/main" id="{3C066EC0-34BE-7F4E-BF7C-C0DAC4DF2373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17" name="Platshållare för bildnummer 16">
            <a:extLst>
              <a:ext uri="{FF2B5EF4-FFF2-40B4-BE49-F238E27FC236}">
                <a16:creationId xmlns:a16="http://schemas.microsoft.com/office/drawing/2014/main" id="{10823265-57FC-594A-A6D0-ABA4343FBFA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93AF817-AB44-4B91-82E2-24011C493124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75273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97284EE6-A8BA-4978-9732-7898DFD603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16080" y="1586929"/>
            <a:ext cx="4771920" cy="4568340"/>
          </a:xfrm>
        </p:spPr>
        <p:txBody>
          <a:bodyPr/>
          <a:lstStyle>
            <a:lvl1pPr>
              <a:buFont typeface="Arial" panose="020B0604020202020204" pitchFamily="34" charset="0"/>
              <a:buChar char="•"/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FE837CF7-2DD9-407D-8409-C6E05091AC6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988864" y="1586927"/>
            <a:ext cx="4771920" cy="4568340"/>
          </a:xfrm>
        </p:spPr>
        <p:txBody>
          <a:bodyPr/>
          <a:lstStyle>
            <a:lvl1pPr>
              <a:buFont typeface="Arial" panose="020B0604020202020204" pitchFamily="34" charset="0"/>
              <a:buChar char="•"/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2" name="Rubrik 1">
            <a:extLst>
              <a:ext uri="{FF2B5EF4-FFF2-40B4-BE49-F238E27FC236}">
                <a16:creationId xmlns:a16="http://schemas.microsoft.com/office/drawing/2014/main" id="{E342B413-77ED-41F9-9280-87F1DD936F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6080" y="275900"/>
            <a:ext cx="9942471" cy="1094397"/>
          </a:xfrm>
        </p:spPr>
        <p:txBody>
          <a:bodyPr>
            <a:no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B03B2AF0-9782-1F4B-944B-04A446CD95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8B324-7814-5C4B-A21F-622FF1D9B392}" type="datetime1">
              <a:rPr lang="sv-SE" smtClean="0"/>
              <a:t>2024-11-22</a:t>
            </a:fld>
            <a:endParaRPr lang="sv-SE"/>
          </a:p>
        </p:txBody>
      </p:sp>
      <p:sp>
        <p:nvSpPr>
          <p:cNvPr id="13" name="Platshållare för sidfot 12">
            <a:extLst>
              <a:ext uri="{FF2B5EF4-FFF2-40B4-BE49-F238E27FC236}">
                <a16:creationId xmlns:a16="http://schemas.microsoft.com/office/drawing/2014/main" id="{AE407000-9A58-7E4E-A75F-682564E57C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14" name="Platshållare för bildnummer 13">
            <a:extLst>
              <a:ext uri="{FF2B5EF4-FFF2-40B4-BE49-F238E27FC236}">
                <a16:creationId xmlns:a16="http://schemas.microsoft.com/office/drawing/2014/main" id="{48E031BF-84A7-094A-9CA5-DA3463D78D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AF817-AB44-4B91-82E2-24011C493124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775949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7_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4C8A1BA-8C73-4B7D-AC89-0FF1E4ACA0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C532E7C6-2F25-2D43-A0A2-5899DF3BA8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A8B41-6A67-554B-8F71-6617A1631838}" type="datetime1">
              <a:rPr lang="sv-SE" smtClean="0"/>
              <a:t>2024-11-22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078DC358-8F13-4C4E-B631-3B2FC3983A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95DBACDB-FC07-3F4E-9749-D484985A42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AF817-AB44-4B91-82E2-24011C493124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482373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Endast sidf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datum 5">
            <a:extLst>
              <a:ext uri="{FF2B5EF4-FFF2-40B4-BE49-F238E27FC236}">
                <a16:creationId xmlns:a16="http://schemas.microsoft.com/office/drawing/2014/main" id="{FD035480-E5E2-074E-8186-3F0026E6EC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7A758-31A7-1444-9035-4B58BF694B79}" type="datetime1">
              <a:rPr lang="sv-SE" smtClean="0"/>
              <a:t>2024-11-22</a:t>
            </a:fld>
            <a:endParaRPr lang="sv-SE"/>
          </a:p>
        </p:txBody>
      </p:sp>
      <p:sp>
        <p:nvSpPr>
          <p:cNvPr id="7" name="Platshållare för sidfot 6">
            <a:extLst>
              <a:ext uri="{FF2B5EF4-FFF2-40B4-BE49-F238E27FC236}">
                <a16:creationId xmlns:a16="http://schemas.microsoft.com/office/drawing/2014/main" id="{F5A09695-B855-9649-A857-BD077C65B2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8" name="Platshållare för bildnummer 7">
            <a:extLst>
              <a:ext uri="{FF2B5EF4-FFF2-40B4-BE49-F238E27FC236}">
                <a16:creationId xmlns:a16="http://schemas.microsoft.com/office/drawing/2014/main" id="{7F92ECA1-763C-CE4D-8F71-907368CED9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AF817-AB44-4B91-82E2-24011C493124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309802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ubrik 1">
            <a:extLst>
              <a:ext uri="{FF2B5EF4-FFF2-40B4-BE49-F238E27FC236}">
                <a16:creationId xmlns:a16="http://schemas.microsoft.com/office/drawing/2014/main" id="{D13664BD-FF34-41BC-BEDF-704A45A1F0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6080" y="303290"/>
            <a:ext cx="3926878" cy="1147441"/>
          </a:xfrm>
        </p:spPr>
        <p:txBody>
          <a:bodyPr anchor="b">
            <a:noAutofit/>
          </a:bodyPr>
          <a:lstStyle>
            <a:lvl1pPr>
              <a:defRPr sz="2400" b="1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12" name="Platshållare för text 3">
            <a:extLst>
              <a:ext uri="{FF2B5EF4-FFF2-40B4-BE49-F238E27FC236}">
                <a16:creationId xmlns:a16="http://schemas.microsoft.com/office/drawing/2014/main" id="{C14556B7-8C7F-45CD-B5B7-FF924AA1C716}"/>
              </a:ext>
            </a:extLst>
          </p:cNvPr>
          <p:cNvSpPr>
            <a:spLocks noGrp="1"/>
          </p:cNvSpPr>
          <p:nvPr>
            <p:ph type="body" sz="half" idx="14"/>
          </p:nvPr>
        </p:nvSpPr>
        <p:spPr>
          <a:xfrm>
            <a:off x="816080" y="1600201"/>
            <a:ext cx="3932237" cy="4403654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7" name="Platshållare för innehåll 3">
            <a:extLst>
              <a:ext uri="{FF2B5EF4-FFF2-40B4-BE49-F238E27FC236}">
                <a16:creationId xmlns:a16="http://schemas.microsoft.com/office/drawing/2014/main" id="{E7072CB7-9EAA-6D49-82CE-B4337BD517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48771" y="303289"/>
            <a:ext cx="5689566" cy="5700565"/>
          </a:xfrm>
        </p:spPr>
        <p:txBody>
          <a:bodyPr/>
          <a:lstStyle>
            <a:lvl1pPr>
              <a:buFont typeface="Arial" panose="020B0604020202020204" pitchFamily="34" charset="0"/>
              <a:buChar char="•"/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9" name="Platshållare för datum 8">
            <a:extLst>
              <a:ext uri="{FF2B5EF4-FFF2-40B4-BE49-F238E27FC236}">
                <a16:creationId xmlns:a16="http://schemas.microsoft.com/office/drawing/2014/main" id="{2E57B6B9-7F91-1349-959B-BA7311A7F5DC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0099D979-58B8-6C4E-BFAF-06C5D573FAFB}" type="datetime1">
              <a:rPr lang="sv-SE" smtClean="0"/>
              <a:t>2024-11-22</a:t>
            </a:fld>
            <a:endParaRPr lang="sv-SE"/>
          </a:p>
        </p:txBody>
      </p:sp>
      <p:sp>
        <p:nvSpPr>
          <p:cNvPr id="10" name="Platshållare för sidfot 9">
            <a:extLst>
              <a:ext uri="{FF2B5EF4-FFF2-40B4-BE49-F238E27FC236}">
                <a16:creationId xmlns:a16="http://schemas.microsoft.com/office/drawing/2014/main" id="{E4B61E7E-6EA2-B24A-9626-B6D5C38450E1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13" name="Platshållare för bildnummer 12">
            <a:extLst>
              <a:ext uri="{FF2B5EF4-FFF2-40B4-BE49-F238E27FC236}">
                <a16:creationId xmlns:a16="http://schemas.microsoft.com/office/drawing/2014/main" id="{E67ACF0B-ED5D-1A48-8156-15D60187EDCA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893AF817-AB44-4B91-82E2-24011C493124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472352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D969B6BB-8E97-4C70-858D-CABF42E4AE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6080" y="275900"/>
            <a:ext cx="9942471" cy="10943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C1937DBF-672C-432F-BAFA-984B8A5926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16080" y="1586928"/>
            <a:ext cx="9942472" cy="460329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 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12641FA5-93C8-4815-89F8-F2723723360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410669" y="6347555"/>
            <a:ext cx="16324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8BD4B1-2743-B04E-8784-2847179CD6FC}" type="datetime1">
              <a:rPr lang="sv-SE" smtClean="0"/>
              <a:t>2024-11-22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87CA4869-507C-493C-97A2-2E369322A6A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17200" y="6347555"/>
            <a:ext cx="7452843" cy="365125"/>
          </a:xfrm>
          <a:prstGeom prst="rect">
            <a:avLst/>
          </a:prstGeom>
          <a:blipFill dpi="0" rotWithShape="1">
            <a:blip r:embed="rId19"/>
            <a:srcRect/>
            <a:stretch>
              <a:fillRect l="1000" r="78000"/>
            </a:stretch>
          </a:blipFill>
        </p:spPr>
        <p:txBody>
          <a:bodyPr vert="horz" lIns="2160000" tIns="45720" rIns="91440" bIns="45720" numCol="2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ACEA93B2-08FC-42EA-BEDB-A2FFC90BD9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84907" y="6347555"/>
            <a:ext cx="592015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3AF817-AB44-4B91-82E2-24011C493124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8F5CB910-4816-4A75-941A-4B63432E8E92}"/>
              </a:ext>
            </a:extLst>
          </p:cNvPr>
          <p:cNvPicPr>
            <a:picLocks noChangeAspect="1"/>
          </p:cNvPicPr>
          <p:nvPr userDrawn="1"/>
        </p:nvPicPr>
        <p:blipFill>
          <a:blip r:embed="rId20"/>
          <a:stretch>
            <a:fillRect/>
          </a:stretch>
        </p:blipFill>
        <p:spPr>
          <a:xfrm>
            <a:off x="11667744" y="0"/>
            <a:ext cx="52425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53528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3" r:id="rId2"/>
    <p:sldLayoutId id="2147483669" r:id="rId3"/>
    <p:sldLayoutId id="2147483650" r:id="rId4"/>
    <p:sldLayoutId id="2147483660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62" r:id="rId11"/>
    <p:sldLayoutId id="2147483670" r:id="rId12"/>
    <p:sldLayoutId id="2147483661" r:id="rId13"/>
    <p:sldLayoutId id="2147483659" r:id="rId14"/>
    <p:sldLayoutId id="2147483658" r:id="rId15"/>
    <p:sldLayoutId id="2147483671" r:id="rId16"/>
    <p:sldLayoutId id="2147483664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lnSpc>
          <a:spcPct val="100000"/>
        </a:lnSpc>
        <a:spcBef>
          <a:spcPts val="0"/>
        </a:spcBef>
        <a:buClr>
          <a:schemeClr val="tx2"/>
        </a:buClr>
        <a:buFont typeface="Arial" panose="020B0604020202020204" pitchFamily="34" charset="0"/>
        <a:buChar char="•"/>
        <a:tabLst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81025" indent="-22225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96938" indent="-227013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SzPct val="100000"/>
        <a:buFont typeface="Arial" panose="020B0604020202020204" pitchFamily="34" charset="0"/>
        <a:buChar char="•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73150" indent="-18415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tabLst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00163" indent="-141288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tabLst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s://knowledge.agricam.se/knowledge/produktnyheter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mailto:support@agricam.se" TargetMode="Externa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portal.agricam.se/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derrubrik 1">
            <a:extLst>
              <a:ext uri="{FF2B5EF4-FFF2-40B4-BE49-F238E27FC236}">
                <a16:creationId xmlns:a16="http://schemas.microsoft.com/office/drawing/2014/main" id="{AE0FB9B2-750B-2F3C-3197-45AE9C06207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r>
              <a:rPr lang="sv-SE" dirty="0">
                <a:ea typeface="Open Sans regular"/>
                <a:cs typeface="Open Sans regular"/>
              </a:rPr>
              <a:t>När ett djur blir sjukt eller behöver extra tillsyn</a:t>
            </a:r>
            <a:endParaRPr lang="sv-SE" dirty="0"/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A6FFC8F6-D1F3-B473-9F44-009F86FA53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Rapportera</a:t>
            </a:r>
            <a:r>
              <a:rPr lang="en-GB" dirty="0"/>
              <a:t> </a:t>
            </a:r>
            <a:r>
              <a:rPr lang="en-GB" dirty="0" err="1"/>
              <a:t>symtom</a:t>
            </a:r>
            <a:endParaRPr lang="sv-SE" dirty="0" err="1"/>
          </a:p>
        </p:txBody>
      </p:sp>
    </p:spTree>
    <p:extLst>
      <p:ext uri="{BB962C8B-B14F-4D97-AF65-F5344CB8AC3E}">
        <p14:creationId xmlns:p14="http://schemas.microsoft.com/office/powerpoint/2010/main" val="19331595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EAB7723-1DBF-4904-8166-2D33E2D7272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>
                <a:ea typeface="Open Sans bold"/>
                <a:cs typeface="Open Sans bold"/>
              </a:rPr>
              <a:t>Tillsynslistor</a:t>
            </a:r>
          </a:p>
        </p:txBody>
      </p:sp>
    </p:spTree>
    <p:extLst>
      <p:ext uri="{BB962C8B-B14F-4D97-AF65-F5344CB8AC3E}">
        <p14:creationId xmlns:p14="http://schemas.microsoft.com/office/powerpoint/2010/main" val="36928528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099340D-A9AC-1B7A-76CD-F0E3D4C1F9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Tillsynslistor</a:t>
            </a:r>
            <a:endParaRPr lang="sv-SE" dirty="0" err="1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B649165C-5CE4-2813-A912-E22B0F8AFC21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817199" y="1578106"/>
            <a:ext cx="5381730" cy="4603294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sv-SE" sz="2000" dirty="0">
                <a:ea typeface="+mn-lt"/>
                <a:cs typeface="+mn-lt"/>
              </a:rPr>
              <a:t>På</a:t>
            </a:r>
            <a:r>
              <a:rPr lang="sv-SE" sz="2000" dirty="0">
                <a:ea typeface="Open Sans regular"/>
                <a:cs typeface="Open Sans regular"/>
              </a:rPr>
              <a:t> sidan </a:t>
            </a:r>
            <a:r>
              <a:rPr lang="sv-SE" sz="2000" b="1" dirty="0">
                <a:ea typeface="Open Sans regular"/>
                <a:cs typeface="Open Sans regular"/>
              </a:rPr>
              <a:t>Djurtrubbel </a:t>
            </a:r>
            <a:r>
              <a:rPr lang="sv-SE" sz="2000" dirty="0">
                <a:ea typeface="Open Sans regular"/>
                <a:cs typeface="Open Sans regular"/>
              </a:rPr>
              <a:t>i </a:t>
            </a:r>
            <a:r>
              <a:rPr lang="sv-SE" sz="2000" dirty="0" err="1">
                <a:ea typeface="Open Sans regular"/>
                <a:cs typeface="Open Sans regular"/>
              </a:rPr>
              <a:t>appen</a:t>
            </a:r>
            <a:r>
              <a:rPr lang="sv-SE" sz="2000" dirty="0">
                <a:ea typeface="Open Sans regular"/>
                <a:cs typeface="Open Sans regular"/>
              </a:rPr>
              <a:t> finns tillsynslistorna. </a:t>
            </a:r>
            <a:endParaRPr lang="sv-SE" sz="2000" dirty="0"/>
          </a:p>
          <a:p>
            <a:endParaRPr lang="sv-SE" sz="2000" dirty="0">
              <a:ea typeface="Open Sans regular"/>
              <a:cs typeface="Open Sans regular"/>
            </a:endParaRPr>
          </a:p>
          <a:p>
            <a:r>
              <a:rPr lang="sv-SE" sz="2000" dirty="0">
                <a:ea typeface="Open Sans regular"/>
                <a:cs typeface="Open Sans regular"/>
              </a:rPr>
              <a:t>Där listas </a:t>
            </a:r>
            <a:r>
              <a:rPr lang="sv-SE" sz="2000" b="1" dirty="0">
                <a:ea typeface="Open Sans regular"/>
                <a:cs typeface="Open Sans regular"/>
              </a:rPr>
              <a:t>alla djur med aktiva symtom</a:t>
            </a:r>
            <a:r>
              <a:rPr lang="sv-SE" sz="2000" dirty="0">
                <a:ea typeface="Open Sans regular"/>
                <a:cs typeface="Open Sans regular"/>
              </a:rPr>
              <a:t> i respektive kategori.</a:t>
            </a:r>
          </a:p>
          <a:p>
            <a:endParaRPr lang="sv-SE" sz="2000" dirty="0">
              <a:ea typeface="Open Sans regular"/>
              <a:cs typeface="Open Sans regular"/>
            </a:endParaRPr>
          </a:p>
          <a:p>
            <a:r>
              <a:rPr lang="sv-SE" sz="2000" dirty="0">
                <a:ea typeface="Open Sans regular"/>
                <a:cs typeface="Open Sans regular"/>
              </a:rPr>
              <a:t>Det går att </a:t>
            </a:r>
            <a:r>
              <a:rPr lang="sv-SE" sz="2000" b="1" dirty="0">
                <a:ea typeface="Open Sans regular"/>
                <a:cs typeface="Open Sans regular"/>
              </a:rPr>
              <a:t>registrera en tillsyn</a:t>
            </a:r>
            <a:r>
              <a:rPr lang="sv-SE" sz="2000" dirty="0">
                <a:ea typeface="Open Sans regular"/>
                <a:cs typeface="Open Sans regular"/>
              </a:rPr>
              <a:t> på kalvar genom att svepa symtomet åt höger. Då får den en ny tidsstämpel.</a:t>
            </a:r>
          </a:p>
          <a:p>
            <a:endParaRPr lang="sv-SE" sz="2000" dirty="0">
              <a:ea typeface="Open Sans regular"/>
              <a:cs typeface="Open Sans regular"/>
            </a:endParaRPr>
          </a:p>
        </p:txBody>
      </p:sp>
      <p:pic>
        <p:nvPicPr>
          <p:cNvPr id="4" name="Bildobjekt 3" descr="En bild som visar text, skärmbild, Webbsida, programvara&#10;&#10;Automatiskt genererad beskrivning">
            <a:extLst>
              <a:ext uri="{FF2B5EF4-FFF2-40B4-BE49-F238E27FC236}">
                <a16:creationId xmlns:a16="http://schemas.microsoft.com/office/drawing/2014/main" id="{996883DE-1040-3FC6-61A7-C15E921C6A6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70" t="5743" r="270" b="2164"/>
          <a:stretch/>
        </p:blipFill>
        <p:spPr>
          <a:xfrm>
            <a:off x="7387167" y="973669"/>
            <a:ext cx="2594473" cy="5201147"/>
          </a:xfrm>
          <a:prstGeom prst="rect">
            <a:avLst/>
          </a:prstGeom>
        </p:spPr>
      </p:pic>
      <p:cxnSp>
        <p:nvCxnSpPr>
          <p:cNvPr id="6" name="Rak pilkoppling 5">
            <a:extLst>
              <a:ext uri="{FF2B5EF4-FFF2-40B4-BE49-F238E27FC236}">
                <a16:creationId xmlns:a16="http://schemas.microsoft.com/office/drawing/2014/main" id="{F012261A-EC50-8474-C841-763A104E7128}"/>
              </a:ext>
            </a:extLst>
          </p:cNvPr>
          <p:cNvCxnSpPr/>
          <p:nvPr/>
        </p:nvCxnSpPr>
        <p:spPr>
          <a:xfrm>
            <a:off x="6855337" y="1457351"/>
            <a:ext cx="381929" cy="51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Rak pilkoppling 7">
            <a:extLst>
              <a:ext uri="{FF2B5EF4-FFF2-40B4-BE49-F238E27FC236}">
                <a16:creationId xmlns:a16="http://schemas.microsoft.com/office/drawing/2014/main" id="{74689EB0-832B-2141-5E8E-ED3EA789693A}"/>
              </a:ext>
            </a:extLst>
          </p:cNvPr>
          <p:cNvCxnSpPr/>
          <p:nvPr/>
        </p:nvCxnSpPr>
        <p:spPr>
          <a:xfrm flipV="1">
            <a:off x="8682727" y="6083865"/>
            <a:ext cx="930" cy="4111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ak pilkoppling 8">
            <a:extLst>
              <a:ext uri="{FF2B5EF4-FFF2-40B4-BE49-F238E27FC236}">
                <a16:creationId xmlns:a16="http://schemas.microsoft.com/office/drawing/2014/main" id="{C24AE161-65D9-B8D9-A7DA-44BF03388A24}"/>
              </a:ext>
            </a:extLst>
          </p:cNvPr>
          <p:cNvCxnSpPr>
            <a:cxnSpLocks/>
          </p:cNvCxnSpPr>
          <p:nvPr/>
        </p:nvCxnSpPr>
        <p:spPr>
          <a:xfrm flipH="1" flipV="1">
            <a:off x="9805491" y="3600307"/>
            <a:ext cx="605846" cy="19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ruta 10">
            <a:extLst>
              <a:ext uri="{FF2B5EF4-FFF2-40B4-BE49-F238E27FC236}">
                <a16:creationId xmlns:a16="http://schemas.microsoft.com/office/drawing/2014/main" id="{7A9FFB80-D243-39C6-ED0E-632B7BB40810}"/>
              </a:ext>
            </a:extLst>
          </p:cNvPr>
          <p:cNvSpPr txBox="1"/>
          <p:nvPr/>
        </p:nvSpPr>
        <p:spPr>
          <a:xfrm>
            <a:off x="10426699" y="3343167"/>
            <a:ext cx="1179443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sv-SE" sz="1400" dirty="0">
                <a:ea typeface="Open Sans regular"/>
                <a:cs typeface="Open Sans regular"/>
              </a:rPr>
              <a:t>Senaste tillsynen</a:t>
            </a:r>
            <a:endParaRPr lang="sv-SE" sz="1400" dirty="0"/>
          </a:p>
        </p:txBody>
      </p:sp>
    </p:spTree>
    <p:extLst>
      <p:ext uri="{BB962C8B-B14F-4D97-AF65-F5344CB8AC3E}">
        <p14:creationId xmlns:p14="http://schemas.microsoft.com/office/powerpoint/2010/main" val="25224539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EAB7723-1DBF-4904-8166-2D33E2D7272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>
                <a:ea typeface="Open Sans bold"/>
                <a:cs typeface="Open Sans bold"/>
              </a:rPr>
              <a:t>Kommentera symtom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3201373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099340D-A9AC-1B7A-76CD-F0E3D4C1F9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Kommentera</a:t>
            </a:r>
            <a:r>
              <a:rPr lang="en-GB" dirty="0"/>
              <a:t> </a:t>
            </a:r>
            <a:r>
              <a:rPr lang="en-GB" dirty="0" err="1"/>
              <a:t>symtom</a:t>
            </a:r>
            <a:endParaRPr lang="sv-SE" dirty="0" err="1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B649165C-5CE4-2813-A912-E22B0F8AFC21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817199" y="1578106"/>
            <a:ext cx="3956507" cy="4603294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sv-SE" sz="2000" dirty="0">
                <a:ea typeface="+mn-lt"/>
                <a:cs typeface="+mn-lt"/>
              </a:rPr>
              <a:t>När det finns kommentarer på ett symtom visas det som en </a:t>
            </a:r>
            <a:r>
              <a:rPr lang="sv-SE" sz="2000" b="1" dirty="0">
                <a:ea typeface="+mn-lt"/>
                <a:cs typeface="+mn-lt"/>
              </a:rPr>
              <a:t>ikon i tillsynslistan</a:t>
            </a:r>
            <a:r>
              <a:rPr lang="sv-SE" sz="2000" dirty="0">
                <a:ea typeface="+mn-lt"/>
                <a:cs typeface="+mn-lt"/>
              </a:rPr>
              <a:t>. </a:t>
            </a:r>
          </a:p>
          <a:p>
            <a:endParaRPr lang="sv-SE" sz="2000" dirty="0">
              <a:ea typeface="Open Sans regular"/>
              <a:cs typeface="Open Sans regular"/>
            </a:endParaRPr>
          </a:p>
          <a:p>
            <a:r>
              <a:rPr lang="sv-SE" sz="2000" dirty="0">
                <a:ea typeface="Open Sans regular"/>
                <a:cs typeface="Open Sans regular"/>
              </a:rPr>
              <a:t>Klicka på djuret för att </a:t>
            </a:r>
            <a:r>
              <a:rPr lang="sv-SE" sz="2000" b="1" dirty="0">
                <a:ea typeface="Open Sans regular"/>
                <a:cs typeface="Open Sans regular"/>
              </a:rPr>
              <a:t>läsa </a:t>
            </a:r>
            <a:r>
              <a:rPr lang="sv-SE" sz="2000" dirty="0">
                <a:ea typeface="Open Sans regular"/>
                <a:cs typeface="Open Sans regular"/>
              </a:rPr>
              <a:t>alla kommentarerna på symtomet, </a:t>
            </a:r>
            <a:r>
              <a:rPr lang="sv-SE" sz="2000" b="1" dirty="0">
                <a:ea typeface="Open Sans regular"/>
                <a:cs typeface="Open Sans regular"/>
              </a:rPr>
              <a:t>och svara</a:t>
            </a:r>
            <a:r>
              <a:rPr lang="sv-SE" sz="2000" dirty="0">
                <a:ea typeface="Open Sans regular"/>
                <a:cs typeface="Open Sans regular"/>
              </a:rPr>
              <a:t>. </a:t>
            </a:r>
          </a:p>
          <a:p>
            <a:endParaRPr lang="sv-SE" sz="2000" dirty="0">
              <a:ea typeface="Open Sans regular"/>
              <a:cs typeface="Open Sans regular"/>
            </a:endParaRPr>
          </a:p>
          <a:p>
            <a:r>
              <a:rPr lang="sv-SE" sz="2000" dirty="0">
                <a:ea typeface="Open Sans regular"/>
                <a:cs typeface="Open Sans regular"/>
              </a:rPr>
              <a:t>Dessa </a:t>
            </a:r>
            <a:r>
              <a:rPr lang="sv-SE" sz="2000" b="1" dirty="0">
                <a:ea typeface="Open Sans regular"/>
                <a:cs typeface="Open Sans regular"/>
              </a:rPr>
              <a:t>sparas </a:t>
            </a:r>
            <a:r>
              <a:rPr lang="sv-SE" sz="2000" dirty="0">
                <a:ea typeface="Open Sans regular"/>
                <a:cs typeface="Open Sans regular"/>
              </a:rPr>
              <a:t>också i djurhistoriken.</a:t>
            </a:r>
          </a:p>
        </p:txBody>
      </p:sp>
      <p:pic>
        <p:nvPicPr>
          <p:cNvPr id="5" name="Bildobjekt 4" descr="En bild som visar text, skärmbild, Teckensnitt, programvara&#10;&#10;Automatiskt genererad beskrivning">
            <a:extLst>
              <a:ext uri="{FF2B5EF4-FFF2-40B4-BE49-F238E27FC236}">
                <a16:creationId xmlns:a16="http://schemas.microsoft.com/office/drawing/2014/main" id="{C02B1510-7253-EF58-1C04-90A0E369A33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5962" r="293" b="136"/>
          <a:stretch/>
        </p:blipFill>
        <p:spPr>
          <a:xfrm>
            <a:off x="5499877" y="1538108"/>
            <a:ext cx="2264700" cy="4635935"/>
          </a:xfrm>
          <a:prstGeom prst="rect">
            <a:avLst/>
          </a:prstGeom>
        </p:spPr>
      </p:pic>
      <p:pic>
        <p:nvPicPr>
          <p:cNvPr id="6" name="Bildobjekt 5" descr="En bild som visar text, elektronik, skärmbild, nummer&#10;&#10;Automatiskt genererad beskrivning">
            <a:extLst>
              <a:ext uri="{FF2B5EF4-FFF2-40B4-BE49-F238E27FC236}">
                <a16:creationId xmlns:a16="http://schemas.microsoft.com/office/drawing/2014/main" id="{90FC274F-DCB7-3C3C-91DA-C996313DB46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727" t="12482" r="4037" b="39742"/>
          <a:stretch/>
        </p:blipFill>
        <p:spPr>
          <a:xfrm>
            <a:off x="8209208" y="3436056"/>
            <a:ext cx="2093537" cy="2350058"/>
          </a:xfrm>
          <a:prstGeom prst="rect">
            <a:avLst/>
          </a:prstGeom>
        </p:spPr>
      </p:pic>
      <p:cxnSp>
        <p:nvCxnSpPr>
          <p:cNvPr id="8" name="Rak pilkoppling 7">
            <a:extLst>
              <a:ext uri="{FF2B5EF4-FFF2-40B4-BE49-F238E27FC236}">
                <a16:creationId xmlns:a16="http://schemas.microsoft.com/office/drawing/2014/main" id="{62E49177-EA9A-0AB9-DF2D-A63DF657CBAD}"/>
              </a:ext>
            </a:extLst>
          </p:cNvPr>
          <p:cNvCxnSpPr/>
          <p:nvPr/>
        </p:nvCxnSpPr>
        <p:spPr>
          <a:xfrm flipV="1">
            <a:off x="6544895" y="4644530"/>
            <a:ext cx="1496705" cy="46759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Bildobjekt 3" descr="En bild som visar text, skärmbild, programvara, Datorikon&#10;&#10;Automatiskt genererad beskrivning">
            <a:extLst>
              <a:ext uri="{FF2B5EF4-FFF2-40B4-BE49-F238E27FC236}">
                <a16:creationId xmlns:a16="http://schemas.microsoft.com/office/drawing/2014/main" id="{21AB919B-7B1B-6DC3-9E46-85FA4D6368AB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19414" r="787" b="50000"/>
          <a:stretch/>
        </p:blipFill>
        <p:spPr>
          <a:xfrm>
            <a:off x="8209211" y="1305276"/>
            <a:ext cx="2820597" cy="1828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39981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EAB7723-1DBF-4904-8166-2D33E2D7272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>
                <a:ea typeface="Open Sans bold"/>
                <a:cs typeface="Open Sans bold"/>
              </a:rPr>
              <a:t>Friskförklara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360655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099340D-A9AC-1B7A-76CD-F0E3D4C1F9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Friskförklara</a:t>
            </a:r>
            <a:endParaRPr lang="sv-SE" dirty="0" err="1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B649165C-5CE4-2813-A912-E22B0F8AFC21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817199" y="1578106"/>
            <a:ext cx="4386898" cy="4603294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sv-SE" sz="2000" dirty="0">
                <a:ea typeface="+mn-lt"/>
                <a:cs typeface="+mn-lt"/>
              </a:rPr>
              <a:t>När djuret </a:t>
            </a:r>
            <a:r>
              <a:rPr lang="sv-SE" sz="2000" b="1" dirty="0">
                <a:ea typeface="+mn-lt"/>
                <a:cs typeface="+mn-lt"/>
              </a:rPr>
              <a:t>inte längre</a:t>
            </a:r>
            <a:r>
              <a:rPr lang="sv-SE" sz="2000" dirty="0">
                <a:ea typeface="+mn-lt"/>
                <a:cs typeface="+mn-lt"/>
              </a:rPr>
              <a:t> uppvisar symtomet ska det friskförklaras.</a:t>
            </a:r>
          </a:p>
          <a:p>
            <a:endParaRPr lang="sv-SE" sz="2000" dirty="0">
              <a:ea typeface="Open Sans regular"/>
              <a:cs typeface="Open Sans regular"/>
            </a:endParaRPr>
          </a:p>
          <a:p>
            <a:r>
              <a:rPr lang="sv-SE" sz="2000" dirty="0">
                <a:ea typeface="Open Sans regular"/>
                <a:cs typeface="Open Sans regular"/>
              </a:rPr>
              <a:t>Gå till djursidan och klicka på </a:t>
            </a:r>
            <a:r>
              <a:rPr lang="sv-SE" sz="2000" b="1" dirty="0">
                <a:ea typeface="Open Sans regular"/>
                <a:cs typeface="Open Sans regular"/>
              </a:rPr>
              <a:t>Avsluta </a:t>
            </a:r>
            <a:r>
              <a:rPr lang="sv-SE" sz="2000" dirty="0">
                <a:ea typeface="Open Sans regular"/>
                <a:cs typeface="Open Sans regular"/>
              </a:rPr>
              <a:t>symtomet. </a:t>
            </a:r>
          </a:p>
          <a:p>
            <a:endParaRPr lang="sv-SE" sz="2000" dirty="0">
              <a:ea typeface="Open Sans regular"/>
              <a:cs typeface="Open Sans regular"/>
            </a:endParaRPr>
          </a:p>
          <a:p>
            <a:r>
              <a:rPr lang="sv-SE" sz="2000" dirty="0">
                <a:ea typeface="Open Sans regular"/>
                <a:cs typeface="Open Sans regular"/>
              </a:rPr>
              <a:t>Djuret tas då bort från tillsynslistorna, men </a:t>
            </a:r>
            <a:br>
              <a:rPr lang="sv-SE" sz="2000" dirty="0">
                <a:ea typeface="Open Sans regular"/>
                <a:cs typeface="Open Sans regular"/>
              </a:rPr>
            </a:br>
            <a:r>
              <a:rPr lang="sv-SE" sz="2000" b="1" dirty="0">
                <a:ea typeface="Open Sans regular"/>
                <a:cs typeface="Open Sans regular"/>
              </a:rPr>
              <a:t>allt sparas i djurets tidslinje</a:t>
            </a:r>
            <a:r>
              <a:rPr lang="sv-SE" sz="2000" dirty="0">
                <a:ea typeface="Open Sans regular"/>
                <a:cs typeface="Open Sans regular"/>
              </a:rPr>
              <a:t>, och i statistiken.</a:t>
            </a:r>
          </a:p>
        </p:txBody>
      </p:sp>
      <p:pic>
        <p:nvPicPr>
          <p:cNvPr id="4" name="Bildobjekt 3" descr="En bild som visar text, skärmbild, Teckensnitt, nummer&#10;&#10;Automatiskt genererad beskrivning">
            <a:extLst>
              <a:ext uri="{FF2B5EF4-FFF2-40B4-BE49-F238E27FC236}">
                <a16:creationId xmlns:a16="http://schemas.microsoft.com/office/drawing/2014/main" id="{1901C466-2712-FE19-3210-860B7E800C5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-408" t="19272" r="890" b="12399"/>
          <a:stretch/>
        </p:blipFill>
        <p:spPr>
          <a:xfrm>
            <a:off x="8778069" y="2956277"/>
            <a:ext cx="2239292" cy="3378797"/>
          </a:xfrm>
          <a:prstGeom prst="rect">
            <a:avLst/>
          </a:prstGeom>
        </p:spPr>
      </p:pic>
      <p:pic>
        <p:nvPicPr>
          <p:cNvPr id="6" name="Bildobjekt 5" descr="En bild som visar text, skärmbild, Teckensnitt, Webbsida&#10;&#10;Automatiskt genererad beskrivning">
            <a:extLst>
              <a:ext uri="{FF2B5EF4-FFF2-40B4-BE49-F238E27FC236}">
                <a16:creationId xmlns:a16="http://schemas.microsoft.com/office/drawing/2014/main" id="{4E265FDA-C93A-F3D0-310D-1D925A224B2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5664" r="223" b="-103"/>
          <a:stretch/>
        </p:blipFill>
        <p:spPr>
          <a:xfrm>
            <a:off x="5563374" y="839612"/>
            <a:ext cx="2419920" cy="4959669"/>
          </a:xfrm>
          <a:prstGeom prst="rect">
            <a:avLst/>
          </a:prstGeom>
        </p:spPr>
      </p:pic>
      <p:pic>
        <p:nvPicPr>
          <p:cNvPr id="7" name="Bildobjekt 6" descr="En bild som visar text, elektronik, skärmbild, programvara&#10;&#10;Automatiskt genererad beskrivning">
            <a:extLst>
              <a:ext uri="{FF2B5EF4-FFF2-40B4-BE49-F238E27FC236}">
                <a16:creationId xmlns:a16="http://schemas.microsoft.com/office/drawing/2014/main" id="{2BB6FE6D-24AD-2D50-6C9B-B74D8F6A3EF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2673" t="28704" r="2673" b="28395"/>
          <a:stretch/>
        </p:blipFill>
        <p:spPr>
          <a:xfrm>
            <a:off x="8110429" y="522110"/>
            <a:ext cx="2130650" cy="2109617"/>
          </a:xfrm>
          <a:prstGeom prst="rect">
            <a:avLst/>
          </a:prstGeom>
        </p:spPr>
      </p:pic>
      <p:cxnSp>
        <p:nvCxnSpPr>
          <p:cNvPr id="9" name="Rak pilkoppling 8">
            <a:extLst>
              <a:ext uri="{FF2B5EF4-FFF2-40B4-BE49-F238E27FC236}">
                <a16:creationId xmlns:a16="http://schemas.microsoft.com/office/drawing/2014/main" id="{5C61781C-D197-BC49-A0B0-7981EF285F0C}"/>
              </a:ext>
            </a:extLst>
          </p:cNvPr>
          <p:cNvCxnSpPr/>
          <p:nvPr/>
        </p:nvCxnSpPr>
        <p:spPr>
          <a:xfrm flipV="1">
            <a:off x="7829004" y="2725421"/>
            <a:ext cx="565374" cy="55226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07918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">
            <a:extLst>
              <a:ext uri="{FF2B5EF4-FFF2-40B4-BE49-F238E27FC236}">
                <a16:creationId xmlns:a16="http://schemas.microsoft.com/office/drawing/2014/main" id="{79C543A2-4171-0024-B10F-71B8BB5C92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16080" y="1586929"/>
            <a:ext cx="5660919" cy="4568340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sv-SE" b="1" dirty="0">
                <a:ea typeface="Open Sans regular"/>
                <a:cs typeface="Open Sans regular"/>
              </a:rPr>
              <a:t>Nu kan du: </a:t>
            </a:r>
            <a:br>
              <a:rPr lang="sv-SE" dirty="0">
                <a:ea typeface="Open Sans regular"/>
                <a:cs typeface="Open Sans regular"/>
              </a:rPr>
            </a:br>
            <a:endParaRPr lang="sv-SE" dirty="0">
              <a:ea typeface="Open Sans regular"/>
              <a:cs typeface="Open Sans regular"/>
            </a:endParaRPr>
          </a:p>
          <a:p>
            <a:pPr marL="457200" indent="-457200">
              <a:buAutoNum type="arabicPeriod"/>
            </a:pPr>
            <a:r>
              <a:rPr lang="en-US" dirty="0">
                <a:latin typeface="Arial"/>
                <a:ea typeface="Open Sans regular"/>
                <a:cs typeface="Arial"/>
              </a:rPr>
              <a:t>Välja </a:t>
            </a:r>
            <a:r>
              <a:rPr lang="en-US" dirty="0" err="1">
                <a:latin typeface="Arial"/>
                <a:ea typeface="Open Sans regular"/>
                <a:cs typeface="Arial"/>
              </a:rPr>
              <a:t>vilka</a:t>
            </a:r>
            <a:r>
              <a:rPr lang="en-US" dirty="0">
                <a:latin typeface="Arial"/>
                <a:ea typeface="Open Sans regular"/>
                <a:cs typeface="Arial"/>
              </a:rPr>
              <a:t> </a:t>
            </a:r>
            <a:r>
              <a:rPr lang="en-US" dirty="0" err="1">
                <a:latin typeface="Arial"/>
                <a:ea typeface="Open Sans regular"/>
                <a:cs typeface="Arial"/>
              </a:rPr>
              <a:t>symtom</a:t>
            </a:r>
            <a:r>
              <a:rPr lang="en-US" dirty="0">
                <a:latin typeface="Arial"/>
                <a:ea typeface="Open Sans regular"/>
                <a:cs typeface="Arial"/>
              </a:rPr>
              <a:t> </a:t>
            </a:r>
            <a:r>
              <a:rPr lang="en-US" dirty="0" err="1">
                <a:latin typeface="Arial"/>
                <a:ea typeface="Open Sans regular"/>
                <a:cs typeface="Arial"/>
              </a:rPr>
              <a:t>ni</a:t>
            </a:r>
            <a:r>
              <a:rPr lang="en-US" dirty="0">
                <a:latin typeface="Arial"/>
                <a:ea typeface="Open Sans regular"/>
                <a:cs typeface="Arial"/>
              </a:rPr>
              <a:t> </a:t>
            </a:r>
            <a:r>
              <a:rPr lang="en-US" dirty="0" err="1">
                <a:latin typeface="Arial"/>
                <a:ea typeface="Open Sans regular"/>
                <a:cs typeface="Arial"/>
              </a:rPr>
              <a:t>vill</a:t>
            </a:r>
            <a:r>
              <a:rPr lang="en-US" dirty="0">
                <a:latin typeface="Arial"/>
                <a:ea typeface="Open Sans regular"/>
                <a:cs typeface="Arial"/>
              </a:rPr>
              <a:t> </a:t>
            </a:r>
            <a:r>
              <a:rPr lang="en-US" dirty="0" err="1">
                <a:latin typeface="Arial"/>
                <a:ea typeface="Open Sans regular"/>
                <a:cs typeface="Arial"/>
              </a:rPr>
              <a:t>rapportera</a:t>
            </a:r>
            <a:endParaRPr lang="en-US" dirty="0">
              <a:latin typeface="Arial"/>
              <a:ea typeface="Open Sans regular"/>
              <a:cs typeface="Arial"/>
            </a:endParaRPr>
          </a:p>
          <a:p>
            <a:pPr marL="457200" indent="-457200">
              <a:buAutoNum type="arabicPeriod"/>
            </a:pPr>
            <a:r>
              <a:rPr lang="en-US" dirty="0" err="1">
                <a:latin typeface="Arial"/>
                <a:ea typeface="Open Sans regular"/>
                <a:cs typeface="Arial"/>
              </a:rPr>
              <a:t>Rapportera</a:t>
            </a:r>
            <a:r>
              <a:rPr lang="en-US" dirty="0">
                <a:latin typeface="Arial"/>
                <a:ea typeface="Open Sans regular"/>
                <a:cs typeface="Arial"/>
              </a:rPr>
              <a:t> </a:t>
            </a:r>
            <a:r>
              <a:rPr lang="en-US" dirty="0" err="1">
                <a:latin typeface="Arial"/>
                <a:ea typeface="Open Sans regular"/>
                <a:cs typeface="Arial"/>
              </a:rPr>
              <a:t>att</a:t>
            </a:r>
            <a:r>
              <a:rPr lang="en-US" dirty="0">
                <a:latin typeface="Arial"/>
                <a:ea typeface="Open Sans regular"/>
                <a:cs typeface="Arial"/>
              </a:rPr>
              <a:t> </a:t>
            </a:r>
            <a:r>
              <a:rPr lang="en-US" dirty="0" err="1">
                <a:latin typeface="Arial"/>
                <a:ea typeface="Open Sans regular"/>
                <a:cs typeface="Arial"/>
              </a:rPr>
              <a:t>ett</a:t>
            </a:r>
            <a:r>
              <a:rPr lang="en-US" dirty="0">
                <a:latin typeface="Arial"/>
                <a:ea typeface="Open Sans regular"/>
                <a:cs typeface="Arial"/>
              </a:rPr>
              <a:t> </a:t>
            </a:r>
            <a:r>
              <a:rPr lang="en-US" dirty="0" err="1">
                <a:latin typeface="Arial"/>
                <a:ea typeface="Open Sans regular"/>
                <a:cs typeface="Arial"/>
              </a:rPr>
              <a:t>djur</a:t>
            </a:r>
            <a:r>
              <a:rPr lang="en-US" dirty="0">
                <a:latin typeface="Arial"/>
                <a:ea typeface="Open Sans regular"/>
                <a:cs typeface="Arial"/>
              </a:rPr>
              <a:t> blivit </a:t>
            </a:r>
            <a:r>
              <a:rPr lang="en-US" dirty="0" err="1">
                <a:latin typeface="Arial"/>
                <a:ea typeface="Open Sans regular"/>
                <a:cs typeface="Arial"/>
              </a:rPr>
              <a:t>sjukt</a:t>
            </a:r>
            <a:endParaRPr lang="en-US" dirty="0">
              <a:latin typeface="Arial"/>
              <a:ea typeface="Open Sans regular"/>
              <a:cs typeface="Arial"/>
            </a:endParaRPr>
          </a:p>
          <a:p>
            <a:pPr marL="457200" indent="-457200">
              <a:buAutoNum type="arabicPeriod"/>
            </a:pPr>
            <a:r>
              <a:rPr lang="en-US" dirty="0">
                <a:latin typeface="Arial"/>
                <a:ea typeface="Open Sans regular"/>
                <a:cs typeface="Arial"/>
              </a:rPr>
              <a:t>Ge </a:t>
            </a:r>
            <a:r>
              <a:rPr lang="en-US" dirty="0" err="1">
                <a:latin typeface="Arial"/>
                <a:ea typeface="Open Sans regular"/>
                <a:cs typeface="Arial"/>
              </a:rPr>
              <a:t>tillsyn</a:t>
            </a:r>
            <a:r>
              <a:rPr lang="en-US" dirty="0">
                <a:latin typeface="Arial"/>
                <a:ea typeface="Open Sans regular"/>
                <a:cs typeface="Arial"/>
              </a:rPr>
              <a:t> </a:t>
            </a:r>
            <a:r>
              <a:rPr lang="en-US" dirty="0" err="1">
                <a:latin typeface="Arial"/>
                <a:ea typeface="Open Sans regular"/>
                <a:cs typeface="Arial"/>
              </a:rPr>
              <a:t>åt</a:t>
            </a:r>
            <a:r>
              <a:rPr lang="en-US" dirty="0">
                <a:latin typeface="Arial"/>
                <a:ea typeface="Open Sans regular"/>
                <a:cs typeface="Arial"/>
              </a:rPr>
              <a:t> </a:t>
            </a:r>
            <a:r>
              <a:rPr lang="en-US" dirty="0" err="1">
                <a:latin typeface="Arial"/>
                <a:ea typeface="Open Sans regular"/>
                <a:cs typeface="Arial"/>
              </a:rPr>
              <a:t>djur</a:t>
            </a:r>
            <a:r>
              <a:rPr lang="en-US" dirty="0">
                <a:latin typeface="Arial"/>
                <a:ea typeface="Open Sans regular"/>
                <a:cs typeface="Arial"/>
              </a:rPr>
              <a:t> med </a:t>
            </a:r>
            <a:r>
              <a:rPr lang="en-US" dirty="0" err="1">
                <a:latin typeface="Arial"/>
                <a:ea typeface="Open Sans regular"/>
                <a:cs typeface="Arial"/>
              </a:rPr>
              <a:t>pågående</a:t>
            </a:r>
            <a:r>
              <a:rPr lang="en-US" dirty="0">
                <a:latin typeface="Arial"/>
                <a:ea typeface="Open Sans regular"/>
                <a:cs typeface="Arial"/>
              </a:rPr>
              <a:t> </a:t>
            </a:r>
            <a:r>
              <a:rPr lang="en-US" dirty="0" err="1">
                <a:latin typeface="Arial"/>
                <a:ea typeface="Open Sans regular"/>
                <a:cs typeface="Arial"/>
              </a:rPr>
              <a:t>symtom</a:t>
            </a:r>
            <a:endParaRPr lang="en-US" dirty="0">
              <a:latin typeface="Arial"/>
              <a:ea typeface="Open Sans regular"/>
              <a:cs typeface="Arial"/>
            </a:endParaRPr>
          </a:p>
          <a:p>
            <a:pPr marL="457200" indent="-457200">
              <a:buAutoNum type="arabicPeriod"/>
            </a:pPr>
            <a:r>
              <a:rPr lang="en-US" dirty="0" err="1">
                <a:latin typeface="Arial"/>
                <a:ea typeface="Open Sans regular"/>
                <a:cs typeface="Arial"/>
              </a:rPr>
              <a:t>Kommentera</a:t>
            </a:r>
            <a:r>
              <a:rPr lang="en-US" dirty="0">
                <a:latin typeface="Arial"/>
                <a:ea typeface="Open Sans regular"/>
                <a:cs typeface="Arial"/>
              </a:rPr>
              <a:t> </a:t>
            </a:r>
            <a:r>
              <a:rPr lang="en-US" dirty="0" err="1">
                <a:latin typeface="Arial"/>
                <a:ea typeface="Open Sans regular"/>
                <a:cs typeface="Arial"/>
              </a:rPr>
              <a:t>symtom</a:t>
            </a:r>
            <a:endParaRPr lang="en-US" dirty="0">
              <a:latin typeface="Arial"/>
              <a:ea typeface="Open Sans regular"/>
              <a:cs typeface="Arial"/>
            </a:endParaRPr>
          </a:p>
          <a:p>
            <a:pPr marL="457200" indent="-457200">
              <a:buAutoNum type="arabicPeriod"/>
            </a:pPr>
            <a:r>
              <a:rPr lang="en-US" dirty="0" err="1">
                <a:latin typeface="Arial"/>
                <a:ea typeface="Open Sans regular"/>
                <a:cs typeface="Arial"/>
              </a:rPr>
              <a:t>Friskförklara</a:t>
            </a:r>
            <a:endParaRPr lang="sv-SE" dirty="0" err="1"/>
          </a:p>
          <a:p>
            <a:pPr marL="457200" indent="-457200">
              <a:buAutoNum type="arabicPeriod"/>
            </a:pPr>
            <a:endParaRPr lang="en-US">
              <a:ea typeface="Open Sans regular"/>
              <a:cs typeface="Open Sans regular"/>
            </a:endParaRPr>
          </a:p>
          <a:p>
            <a:pPr marL="457200" indent="-457200">
              <a:buAutoNum type="arabicPeriod"/>
            </a:pPr>
            <a:endParaRPr lang="en-US">
              <a:ea typeface="Open Sans regular"/>
              <a:cs typeface="Open Sans regular"/>
            </a:endParaRPr>
          </a:p>
          <a:p>
            <a:pPr marL="457200" indent="-457200">
              <a:buAutoNum type="arabicPeriod"/>
            </a:pPr>
            <a:endParaRPr lang="en-US">
              <a:ea typeface="Open Sans regular"/>
              <a:cs typeface="Open Sans regular"/>
            </a:endParaRPr>
          </a:p>
        </p:txBody>
      </p:sp>
      <p:sp>
        <p:nvSpPr>
          <p:cNvPr id="15" name="Title 3">
            <a:extLst>
              <a:ext uri="{FF2B5EF4-FFF2-40B4-BE49-F238E27FC236}">
                <a16:creationId xmlns:a16="http://schemas.microsoft.com/office/drawing/2014/main" id="{11C821AE-E06E-2594-91C7-4911FE1416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6080" y="275900"/>
            <a:ext cx="9942471" cy="1094397"/>
          </a:xfrm>
        </p:spPr>
        <p:txBody>
          <a:bodyPr/>
          <a:lstStyle/>
          <a:p>
            <a:r>
              <a:rPr lang="en-US" dirty="0" err="1"/>
              <a:t>Sammanfattning</a:t>
            </a:r>
            <a:endParaRPr lang="en-US" dirty="0" err="1">
              <a:ea typeface="Open Sans bold"/>
              <a:cs typeface="Open Sans bold"/>
            </a:endParaRPr>
          </a:p>
        </p:txBody>
      </p:sp>
      <p:pic>
        <p:nvPicPr>
          <p:cNvPr id="3" name="Bildobjekt 2" descr="En bild som visar text, skärmbild, Webbsida, programvara&#10;&#10;Automatiskt genererad beskrivning">
            <a:extLst>
              <a:ext uri="{FF2B5EF4-FFF2-40B4-BE49-F238E27FC236}">
                <a16:creationId xmlns:a16="http://schemas.microsoft.com/office/drawing/2014/main" id="{057FD5DE-72DF-8EEF-4EEB-450267CD6F7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5556" r="223"/>
          <a:stretch/>
        </p:blipFill>
        <p:spPr>
          <a:xfrm>
            <a:off x="7291986" y="529166"/>
            <a:ext cx="2885587" cy="5905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7632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56F3CE2-C2E6-0143-5765-3B3BA79A34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ea typeface="+mj-lt"/>
                <a:cs typeface="+mj-lt"/>
              </a:rPr>
              <a:t>Mer info </a:t>
            </a:r>
            <a:r>
              <a:rPr lang="en-GB" dirty="0" err="1">
                <a:ea typeface="+mj-lt"/>
                <a:cs typeface="+mj-lt"/>
              </a:rPr>
              <a:t>på</a:t>
            </a:r>
            <a:r>
              <a:rPr lang="en-GB" dirty="0">
                <a:ea typeface="+mj-lt"/>
                <a:cs typeface="+mj-lt"/>
              </a:rPr>
              <a:t> </a:t>
            </a:r>
            <a:r>
              <a:rPr lang="en-GB" dirty="0" err="1">
                <a:ea typeface="+mj-lt"/>
                <a:cs typeface="+mj-lt"/>
              </a:rPr>
              <a:t>Agricams</a:t>
            </a:r>
            <a:r>
              <a:rPr lang="en-GB" dirty="0">
                <a:ea typeface="+mj-lt"/>
                <a:cs typeface="+mj-lt"/>
              </a:rPr>
              <a:t> </a:t>
            </a:r>
            <a:r>
              <a:rPr lang="en-GB" dirty="0" err="1">
                <a:ea typeface="+mj-lt"/>
                <a:cs typeface="+mj-lt"/>
              </a:rPr>
              <a:t>Kunskapsbank</a:t>
            </a:r>
            <a:endParaRPr lang="en-GB" b="0" dirty="0" err="1">
              <a:ea typeface="+mj-lt"/>
              <a:cs typeface="+mj-lt"/>
            </a:endParaRP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26176AA-5696-AAAE-2A02-3DB604954693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n-GB">
                <a:ea typeface="+mn-lt"/>
                <a:cs typeface="+mn-lt"/>
                <a:hlinkClick r:id="rId2"/>
              </a:rPr>
              <a:t>https://knowledge.agricam.se/knowledge/produktnyheter</a:t>
            </a:r>
            <a:endParaRPr lang="en-GB">
              <a:ea typeface="+mn-lt"/>
              <a:cs typeface="+mn-lt"/>
            </a:endParaRPr>
          </a:p>
          <a:p>
            <a:endParaRPr lang="sv-SE"/>
          </a:p>
        </p:txBody>
      </p:sp>
      <p:sp>
        <p:nvSpPr>
          <p:cNvPr id="11" name="Ellips 10">
            <a:extLst>
              <a:ext uri="{FF2B5EF4-FFF2-40B4-BE49-F238E27FC236}">
                <a16:creationId xmlns:a16="http://schemas.microsoft.com/office/drawing/2014/main" id="{911CC4C3-2660-C00D-50B3-5EFF924EB071}"/>
              </a:ext>
            </a:extLst>
          </p:cNvPr>
          <p:cNvSpPr/>
          <p:nvPr/>
        </p:nvSpPr>
        <p:spPr>
          <a:xfrm>
            <a:off x="930729" y="3029526"/>
            <a:ext cx="445492" cy="341746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/>
              <a:t>1</a:t>
            </a:r>
            <a:endParaRPr lang="sv-SE"/>
          </a:p>
        </p:txBody>
      </p:sp>
      <p:sp>
        <p:nvSpPr>
          <p:cNvPr id="12" name="Ellips 11">
            <a:extLst>
              <a:ext uri="{FF2B5EF4-FFF2-40B4-BE49-F238E27FC236}">
                <a16:creationId xmlns:a16="http://schemas.microsoft.com/office/drawing/2014/main" id="{2FE3997C-1146-E4A0-EF55-43EE96FAEDB3}"/>
              </a:ext>
            </a:extLst>
          </p:cNvPr>
          <p:cNvSpPr/>
          <p:nvPr/>
        </p:nvSpPr>
        <p:spPr>
          <a:xfrm>
            <a:off x="4212957" y="3029526"/>
            <a:ext cx="445492" cy="341746"/>
          </a:xfrm>
          <a:prstGeom prst="ellipse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/>
              <a:t>2</a:t>
            </a:r>
            <a:endParaRPr lang="sv-SE"/>
          </a:p>
        </p:txBody>
      </p:sp>
      <p:sp>
        <p:nvSpPr>
          <p:cNvPr id="13" name="Ellips 12">
            <a:extLst>
              <a:ext uri="{FF2B5EF4-FFF2-40B4-BE49-F238E27FC236}">
                <a16:creationId xmlns:a16="http://schemas.microsoft.com/office/drawing/2014/main" id="{B8DF425A-8AC4-2ECB-4564-54BF12CA80A0}"/>
              </a:ext>
            </a:extLst>
          </p:cNvPr>
          <p:cNvSpPr/>
          <p:nvPr/>
        </p:nvSpPr>
        <p:spPr>
          <a:xfrm>
            <a:off x="5823663" y="2971653"/>
            <a:ext cx="445492" cy="341746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/>
              <a:t>2</a:t>
            </a:r>
            <a:endParaRPr lang="sv-SE"/>
          </a:p>
        </p:txBody>
      </p:sp>
      <p:pic>
        <p:nvPicPr>
          <p:cNvPr id="4" name="Bildobjekt 3" descr="En bild som visar text, skärmbild, Teckensnitt, logotyp&#10;&#10;Automatiskt genererad beskrivning">
            <a:extLst>
              <a:ext uri="{FF2B5EF4-FFF2-40B4-BE49-F238E27FC236}">
                <a16:creationId xmlns:a16="http://schemas.microsoft.com/office/drawing/2014/main" id="{E2078A6C-355F-439F-C5E7-80528A4235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9207" y="2750193"/>
            <a:ext cx="4038600" cy="2476500"/>
          </a:xfrm>
          <a:prstGeom prst="rect">
            <a:avLst/>
          </a:prstGeom>
          <a:ln>
            <a:noFill/>
          </a:ln>
        </p:spPr>
      </p:pic>
      <p:sp>
        <p:nvSpPr>
          <p:cNvPr id="6" name="Rektangel 5">
            <a:extLst>
              <a:ext uri="{FF2B5EF4-FFF2-40B4-BE49-F238E27FC236}">
                <a16:creationId xmlns:a16="http://schemas.microsoft.com/office/drawing/2014/main" id="{F1B40299-E80D-CE60-7806-07B96D1A2EA5}"/>
              </a:ext>
            </a:extLst>
          </p:cNvPr>
          <p:cNvSpPr/>
          <p:nvPr/>
        </p:nvSpPr>
        <p:spPr>
          <a:xfrm>
            <a:off x="1803564" y="4401922"/>
            <a:ext cx="1518253" cy="526177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7" name="Bildobjekt 6" descr="En bild som visar text, skärmbild, Teckensnitt, dokument&#10;&#10;Automatiskt genererad beskrivning">
            <a:extLst>
              <a:ext uri="{FF2B5EF4-FFF2-40B4-BE49-F238E27FC236}">
                <a16:creationId xmlns:a16="http://schemas.microsoft.com/office/drawing/2014/main" id="{76CEAAC7-632D-D254-0119-BF7EF6E89C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79038" y="2602436"/>
            <a:ext cx="3909470" cy="3852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32842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AA730D52-A911-E77B-14FD-94502FC0C9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>
                <a:ea typeface="+mj-lt"/>
                <a:cs typeface="+mj-lt"/>
              </a:rPr>
              <a:t>Behöver</a:t>
            </a:r>
            <a:r>
              <a:rPr lang="en-GB" dirty="0">
                <a:ea typeface="+mj-lt"/>
                <a:cs typeface="+mj-lt"/>
              </a:rPr>
              <a:t> du </a:t>
            </a:r>
            <a:r>
              <a:rPr lang="en-GB" dirty="0" err="1">
                <a:ea typeface="+mj-lt"/>
                <a:cs typeface="+mj-lt"/>
              </a:rPr>
              <a:t>hjälp</a:t>
            </a:r>
            <a:r>
              <a:rPr lang="en-GB" dirty="0">
                <a:ea typeface="+mj-lt"/>
                <a:cs typeface="+mj-lt"/>
              </a:rPr>
              <a:t>?</a:t>
            </a:r>
            <a:endParaRPr lang="en-GB" b="0" dirty="0">
              <a:ea typeface="+mj-lt"/>
              <a:cs typeface="+mj-lt"/>
            </a:endParaRP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6F4B2066-8096-2AD1-7625-B079CC88179B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r>
              <a:rPr lang="en-GB" dirty="0" err="1"/>
              <a:t>Rapportera</a:t>
            </a:r>
            <a:r>
              <a:rPr lang="en-GB" dirty="0"/>
              <a:t> </a:t>
            </a:r>
            <a:r>
              <a:rPr lang="en-GB" dirty="0" err="1"/>
              <a:t>fel</a:t>
            </a:r>
            <a:r>
              <a:rPr lang="en-GB" dirty="0"/>
              <a:t> till </a:t>
            </a:r>
            <a:r>
              <a:rPr lang="en-GB" dirty="0">
                <a:hlinkClick r:id="rId2"/>
              </a:rPr>
              <a:t>support@agricam.se</a:t>
            </a:r>
            <a:r>
              <a:rPr lang="en-GB" dirty="0"/>
              <a:t> </a:t>
            </a:r>
            <a:r>
              <a:rPr lang="en-GB" dirty="0" err="1"/>
              <a:t>eller</a:t>
            </a:r>
            <a:r>
              <a:rPr lang="en-GB" dirty="0"/>
              <a:t> ring till </a:t>
            </a:r>
            <a:r>
              <a:rPr lang="en-GB" dirty="0" err="1"/>
              <a:t>oss</a:t>
            </a:r>
            <a:r>
              <a:rPr lang="en-GB" dirty="0"/>
              <a:t> </a:t>
            </a:r>
            <a:r>
              <a:rPr lang="en-GB" dirty="0" err="1"/>
              <a:t>på</a:t>
            </a:r>
            <a:endParaRPr lang="en-GB">
              <a:ea typeface="Open Sans regular"/>
              <a:cs typeface="Open Sans regular"/>
            </a:endParaRPr>
          </a:p>
          <a:p>
            <a:endParaRPr lang="en-GB"/>
          </a:p>
          <a:p>
            <a:endParaRPr lang="en-GB"/>
          </a:p>
          <a:p>
            <a:r>
              <a:rPr lang="en-GB" dirty="0"/>
              <a:t>Feedback/</a:t>
            </a:r>
            <a:r>
              <a:rPr lang="en-GB" dirty="0" err="1"/>
              <a:t>önskemål</a:t>
            </a:r>
            <a:endParaRPr lang="en-GB"/>
          </a:p>
          <a:p>
            <a:pPr lvl="1"/>
            <a:r>
              <a:rPr lang="en-GB" dirty="0"/>
              <a:t>Ta </a:t>
            </a:r>
            <a:r>
              <a:rPr lang="en-GB" dirty="0" err="1"/>
              <a:t>gärna</a:t>
            </a:r>
            <a:r>
              <a:rPr lang="en-GB" dirty="0"/>
              <a:t> </a:t>
            </a:r>
            <a:r>
              <a:rPr lang="en-GB" dirty="0" err="1"/>
              <a:t>upp</a:t>
            </a:r>
            <a:r>
              <a:rPr lang="en-GB" dirty="0"/>
              <a:t> det </a:t>
            </a:r>
            <a:r>
              <a:rPr lang="en-GB" dirty="0" err="1"/>
              <a:t>på</a:t>
            </a:r>
            <a:r>
              <a:rPr lang="en-GB" dirty="0"/>
              <a:t> </a:t>
            </a:r>
            <a:r>
              <a:rPr lang="en-GB" dirty="0" err="1"/>
              <a:t>möten</a:t>
            </a:r>
            <a:r>
              <a:rPr lang="en-GB" dirty="0"/>
              <a:t> med er </a:t>
            </a:r>
            <a:r>
              <a:rPr lang="en-GB" dirty="0" err="1"/>
              <a:t>kundprojektledare</a:t>
            </a:r>
            <a:endParaRPr lang="en-GB" dirty="0" err="1">
              <a:ea typeface="Open Sans regular"/>
              <a:cs typeface="Open Sans regular"/>
            </a:endParaRPr>
          </a:p>
          <a:p>
            <a:pPr lvl="1"/>
            <a:r>
              <a:rPr lang="en-GB" dirty="0">
                <a:hlinkClick r:id="rId2"/>
              </a:rPr>
              <a:t>support@agricam.se</a:t>
            </a:r>
            <a:endParaRPr lang="en-GB"/>
          </a:p>
          <a:p>
            <a:pPr lvl="1"/>
            <a:endParaRPr lang="en-GB"/>
          </a:p>
          <a:p>
            <a:pPr lvl="1"/>
            <a:endParaRPr lang="en-GB"/>
          </a:p>
          <a:p>
            <a:pPr lvl="1"/>
            <a:endParaRPr lang="en-GB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A2F81A47-018C-FE46-A442-C0FB93B026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1938" y="2102610"/>
            <a:ext cx="2452102" cy="452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63685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">
            <a:extLst>
              <a:ext uri="{FF2B5EF4-FFF2-40B4-BE49-F238E27FC236}">
                <a16:creationId xmlns:a16="http://schemas.microsoft.com/office/drawing/2014/main" id="{79C543A2-4171-0024-B10F-71B8BB5C92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16080" y="1586929"/>
            <a:ext cx="5284641" cy="4568340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457200" indent="-457200">
              <a:buAutoNum type="arabicPeriod"/>
            </a:pPr>
            <a:r>
              <a:rPr lang="en-US" dirty="0" err="1">
                <a:ea typeface="Open Sans regular"/>
                <a:cs typeface="Open Sans regular"/>
              </a:rPr>
              <a:t>Varför</a:t>
            </a:r>
            <a:r>
              <a:rPr lang="en-US" dirty="0">
                <a:ea typeface="Open Sans regular"/>
                <a:cs typeface="Open Sans regular"/>
              </a:rPr>
              <a:t> </a:t>
            </a:r>
            <a:r>
              <a:rPr lang="en-US" dirty="0" err="1">
                <a:ea typeface="Open Sans regular"/>
                <a:cs typeface="Open Sans regular"/>
              </a:rPr>
              <a:t>rapportera</a:t>
            </a:r>
            <a:r>
              <a:rPr lang="en-US" dirty="0">
                <a:ea typeface="Open Sans regular"/>
                <a:cs typeface="Open Sans regular"/>
              </a:rPr>
              <a:t> </a:t>
            </a:r>
            <a:r>
              <a:rPr lang="en-US" dirty="0" err="1">
                <a:ea typeface="Open Sans regular"/>
                <a:cs typeface="Open Sans regular"/>
              </a:rPr>
              <a:t>symtom</a:t>
            </a:r>
            <a:endParaRPr lang="en-US" dirty="0">
              <a:ea typeface="Open Sans regular"/>
              <a:cs typeface="Open Sans regular"/>
            </a:endParaRPr>
          </a:p>
          <a:p>
            <a:pPr marL="457200" indent="-457200">
              <a:buAutoNum type="arabicPeriod"/>
            </a:pPr>
            <a:r>
              <a:rPr lang="en-US" dirty="0" err="1">
                <a:ea typeface="Open Sans regular"/>
                <a:cs typeface="Open Sans regular"/>
              </a:rPr>
              <a:t>Välj</a:t>
            </a:r>
            <a:r>
              <a:rPr lang="en-US" dirty="0">
                <a:ea typeface="Open Sans regular"/>
                <a:cs typeface="Open Sans regular"/>
              </a:rPr>
              <a:t> </a:t>
            </a:r>
            <a:r>
              <a:rPr lang="en-US" dirty="0" err="1">
                <a:ea typeface="Open Sans regular"/>
                <a:cs typeface="Open Sans regular"/>
              </a:rPr>
              <a:t>vilka</a:t>
            </a:r>
            <a:r>
              <a:rPr lang="en-US" dirty="0">
                <a:ea typeface="Open Sans regular"/>
                <a:cs typeface="Open Sans regular"/>
              </a:rPr>
              <a:t> </a:t>
            </a:r>
            <a:r>
              <a:rPr lang="en-US" dirty="0" err="1">
                <a:ea typeface="Open Sans regular"/>
                <a:cs typeface="Open Sans regular"/>
              </a:rPr>
              <a:t>symtom</a:t>
            </a:r>
            <a:r>
              <a:rPr lang="en-US" dirty="0">
                <a:ea typeface="Open Sans regular"/>
                <a:cs typeface="Open Sans regular"/>
              </a:rPr>
              <a:t> </a:t>
            </a:r>
            <a:r>
              <a:rPr lang="en-US" dirty="0" err="1">
                <a:ea typeface="Open Sans regular"/>
                <a:cs typeface="Open Sans regular"/>
              </a:rPr>
              <a:t>ni</a:t>
            </a:r>
            <a:r>
              <a:rPr lang="en-US" dirty="0">
                <a:ea typeface="Open Sans regular"/>
                <a:cs typeface="Open Sans regular"/>
              </a:rPr>
              <a:t> </a:t>
            </a:r>
            <a:r>
              <a:rPr lang="en-US" dirty="0" err="1">
                <a:ea typeface="Open Sans regular"/>
                <a:cs typeface="Open Sans regular"/>
              </a:rPr>
              <a:t>vill</a:t>
            </a:r>
            <a:r>
              <a:rPr lang="en-US" dirty="0">
                <a:ea typeface="Open Sans regular"/>
                <a:cs typeface="Open Sans regular"/>
              </a:rPr>
              <a:t> </a:t>
            </a:r>
            <a:r>
              <a:rPr lang="en-US" dirty="0" err="1">
                <a:ea typeface="Open Sans regular"/>
                <a:cs typeface="Open Sans regular"/>
              </a:rPr>
              <a:t>rapportera</a:t>
            </a:r>
            <a:r>
              <a:rPr lang="en-US" dirty="0">
                <a:ea typeface="Open Sans regular"/>
                <a:cs typeface="Open Sans regular"/>
              </a:rPr>
              <a:t> </a:t>
            </a:r>
            <a:endParaRPr lang="en-US" dirty="0"/>
          </a:p>
          <a:p>
            <a:pPr marL="457200" indent="-457200">
              <a:buAutoNum type="arabicPeriod"/>
            </a:pPr>
            <a:r>
              <a:rPr lang="en-US" dirty="0" err="1">
                <a:ea typeface="Open Sans regular"/>
                <a:cs typeface="Open Sans regular"/>
              </a:rPr>
              <a:t>Rapportera</a:t>
            </a:r>
            <a:r>
              <a:rPr lang="en-US" dirty="0">
                <a:ea typeface="Open Sans regular"/>
                <a:cs typeface="Open Sans regular"/>
              </a:rPr>
              <a:t> </a:t>
            </a:r>
            <a:r>
              <a:rPr lang="en-US" dirty="0" err="1">
                <a:ea typeface="Open Sans regular"/>
                <a:cs typeface="Open Sans regular"/>
              </a:rPr>
              <a:t>att</a:t>
            </a:r>
            <a:r>
              <a:rPr lang="en-US" dirty="0">
                <a:ea typeface="Open Sans regular"/>
                <a:cs typeface="Open Sans regular"/>
              </a:rPr>
              <a:t> </a:t>
            </a:r>
            <a:r>
              <a:rPr lang="en-US" dirty="0" err="1">
                <a:ea typeface="Open Sans regular"/>
                <a:cs typeface="Open Sans regular"/>
              </a:rPr>
              <a:t>ett</a:t>
            </a:r>
            <a:r>
              <a:rPr lang="en-US" dirty="0">
                <a:ea typeface="Open Sans regular"/>
                <a:cs typeface="Open Sans regular"/>
              </a:rPr>
              <a:t> </a:t>
            </a:r>
            <a:r>
              <a:rPr lang="en-US" dirty="0" err="1">
                <a:ea typeface="Open Sans regular"/>
                <a:cs typeface="Open Sans regular"/>
              </a:rPr>
              <a:t>djur</a:t>
            </a:r>
            <a:r>
              <a:rPr lang="en-US" dirty="0">
                <a:ea typeface="Open Sans regular"/>
                <a:cs typeface="Open Sans regular"/>
              </a:rPr>
              <a:t> blivit </a:t>
            </a:r>
            <a:r>
              <a:rPr lang="en-US" dirty="0" err="1">
                <a:ea typeface="Open Sans regular"/>
                <a:cs typeface="Open Sans regular"/>
              </a:rPr>
              <a:t>sjukt</a:t>
            </a:r>
            <a:endParaRPr lang="en-US" dirty="0">
              <a:ea typeface="Open Sans regular"/>
              <a:cs typeface="Open Sans regular"/>
            </a:endParaRPr>
          </a:p>
          <a:p>
            <a:pPr marL="457200" indent="-457200">
              <a:buAutoNum type="arabicPeriod"/>
            </a:pPr>
            <a:r>
              <a:rPr lang="en-US" dirty="0" err="1">
                <a:ea typeface="Open Sans regular"/>
                <a:cs typeface="Open Sans regular"/>
              </a:rPr>
              <a:t>Tillsynslistor</a:t>
            </a:r>
            <a:endParaRPr lang="en-US">
              <a:ea typeface="Open Sans regular"/>
              <a:cs typeface="Open Sans regular"/>
            </a:endParaRPr>
          </a:p>
          <a:p>
            <a:pPr marL="457200" indent="-457200">
              <a:buAutoNum type="arabicPeriod"/>
            </a:pPr>
            <a:r>
              <a:rPr lang="en-US" dirty="0" err="1">
                <a:ea typeface="Open Sans regular"/>
                <a:cs typeface="Open Sans regular"/>
              </a:rPr>
              <a:t>Kommentera</a:t>
            </a:r>
            <a:r>
              <a:rPr lang="en-US" dirty="0">
                <a:ea typeface="Open Sans regular"/>
                <a:cs typeface="Open Sans regular"/>
              </a:rPr>
              <a:t> </a:t>
            </a:r>
            <a:r>
              <a:rPr lang="en-US" dirty="0" err="1">
                <a:ea typeface="Open Sans regular"/>
                <a:cs typeface="Open Sans regular"/>
              </a:rPr>
              <a:t>symtom</a:t>
            </a:r>
            <a:endParaRPr lang="en-US" dirty="0">
              <a:ea typeface="Open Sans regular"/>
              <a:cs typeface="Open Sans regular"/>
            </a:endParaRPr>
          </a:p>
          <a:p>
            <a:pPr marL="457200" indent="-457200">
              <a:buAutoNum type="arabicPeriod"/>
            </a:pPr>
            <a:r>
              <a:rPr lang="en-US" dirty="0" err="1">
                <a:ea typeface="Open Sans regular"/>
                <a:cs typeface="Open Sans regular"/>
              </a:rPr>
              <a:t>Friskförklara</a:t>
            </a:r>
            <a:br>
              <a:rPr lang="en-US" dirty="0">
                <a:ea typeface="Open Sans regular"/>
                <a:cs typeface="Open Sans regular"/>
              </a:rPr>
            </a:br>
            <a:endParaRPr lang="en-US" dirty="0">
              <a:ea typeface="Open Sans regular"/>
              <a:cs typeface="Open Sans regular"/>
            </a:endParaRPr>
          </a:p>
          <a:p>
            <a:r>
              <a:rPr lang="en-US" dirty="0">
                <a:latin typeface="Arial"/>
                <a:ea typeface="Open Sans regular"/>
                <a:cs typeface="Arial"/>
              </a:rPr>
              <a:t>Mer info </a:t>
            </a:r>
            <a:r>
              <a:rPr lang="en-US" dirty="0" err="1">
                <a:latin typeface="Arial"/>
                <a:ea typeface="Open Sans regular"/>
                <a:cs typeface="Arial"/>
              </a:rPr>
              <a:t>på</a:t>
            </a:r>
            <a:r>
              <a:rPr lang="en-US" dirty="0">
                <a:latin typeface="Arial"/>
                <a:ea typeface="Open Sans regular"/>
                <a:cs typeface="Arial"/>
              </a:rPr>
              <a:t> </a:t>
            </a:r>
            <a:r>
              <a:rPr lang="en-US" dirty="0" err="1">
                <a:latin typeface="Arial"/>
                <a:ea typeface="Open Sans regular"/>
                <a:cs typeface="Arial"/>
              </a:rPr>
              <a:t>Agricams</a:t>
            </a:r>
            <a:r>
              <a:rPr lang="en-US" dirty="0">
                <a:latin typeface="Arial"/>
                <a:ea typeface="Open Sans regular"/>
                <a:cs typeface="Arial"/>
              </a:rPr>
              <a:t> </a:t>
            </a:r>
            <a:r>
              <a:rPr lang="en-US" dirty="0" err="1">
                <a:latin typeface="Arial"/>
                <a:ea typeface="Open Sans regular"/>
                <a:cs typeface="Arial"/>
              </a:rPr>
              <a:t>kunskapsbank</a:t>
            </a:r>
            <a:endParaRPr lang="en-US">
              <a:latin typeface="Arial"/>
              <a:ea typeface="Open Sans regular"/>
              <a:cs typeface="Arial"/>
            </a:endParaRPr>
          </a:p>
          <a:p>
            <a:r>
              <a:rPr lang="en-US" dirty="0" err="1">
                <a:latin typeface="Arial"/>
                <a:ea typeface="Open Sans regular"/>
                <a:cs typeface="Arial"/>
              </a:rPr>
              <a:t>Behöver</a:t>
            </a:r>
            <a:r>
              <a:rPr lang="en-US" dirty="0">
                <a:latin typeface="Arial"/>
                <a:ea typeface="Open Sans regular"/>
                <a:cs typeface="Arial"/>
              </a:rPr>
              <a:t> du </a:t>
            </a:r>
            <a:r>
              <a:rPr lang="en-US" dirty="0" err="1">
                <a:latin typeface="Arial"/>
                <a:ea typeface="Open Sans regular"/>
                <a:cs typeface="Arial"/>
              </a:rPr>
              <a:t>hjälp</a:t>
            </a:r>
            <a:r>
              <a:rPr lang="en-US" dirty="0">
                <a:latin typeface="Arial"/>
                <a:ea typeface="Open Sans regular"/>
                <a:cs typeface="Arial"/>
              </a:rPr>
              <a:t>?</a:t>
            </a:r>
            <a:endParaRPr lang="en-US" dirty="0">
              <a:latin typeface="Arial"/>
              <a:cs typeface="Arial"/>
            </a:endParaRPr>
          </a:p>
          <a:p>
            <a:pPr>
              <a:buAutoNum type="arabicPeriod"/>
            </a:pPr>
            <a:endParaRPr lang="en-US" dirty="0">
              <a:ea typeface="Open Sans regular"/>
              <a:cs typeface="Open Sans regular"/>
            </a:endParaRPr>
          </a:p>
          <a:p>
            <a:pPr marL="0" indent="0">
              <a:buNone/>
            </a:pPr>
            <a:endParaRPr lang="en-US">
              <a:ea typeface="Open Sans regular"/>
              <a:cs typeface="Open Sans regular"/>
            </a:endParaRPr>
          </a:p>
          <a:p>
            <a:pPr>
              <a:buAutoNum type="arabicPeriod"/>
            </a:pPr>
            <a:endParaRPr lang="en-US">
              <a:ea typeface="Open Sans regular"/>
              <a:cs typeface="Open Sans regular"/>
            </a:endParaRPr>
          </a:p>
          <a:p>
            <a:pPr>
              <a:buAutoNum type="arabicPeriod"/>
            </a:pPr>
            <a:endParaRPr lang="en-US">
              <a:ea typeface="Open Sans regular"/>
              <a:cs typeface="Open Sans regular"/>
            </a:endParaRPr>
          </a:p>
        </p:txBody>
      </p:sp>
      <p:sp>
        <p:nvSpPr>
          <p:cNvPr id="15" name="Title 3">
            <a:extLst>
              <a:ext uri="{FF2B5EF4-FFF2-40B4-BE49-F238E27FC236}">
                <a16:creationId xmlns:a16="http://schemas.microsoft.com/office/drawing/2014/main" id="{11C821AE-E06E-2594-91C7-4911FE1416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6080" y="275900"/>
            <a:ext cx="9942471" cy="1094397"/>
          </a:xfrm>
        </p:spPr>
        <p:txBody>
          <a:bodyPr/>
          <a:lstStyle/>
          <a:p>
            <a:r>
              <a:rPr lang="en-US" dirty="0" err="1"/>
              <a:t>Innehållsförteckning</a:t>
            </a:r>
            <a:endParaRPr lang="en-US" dirty="0" err="1">
              <a:ea typeface="Open Sans bold"/>
              <a:cs typeface="Open Sans bold"/>
            </a:endParaRPr>
          </a:p>
        </p:txBody>
      </p:sp>
      <p:pic>
        <p:nvPicPr>
          <p:cNvPr id="2" name="Bildobjekt 1" descr="En bild som visar text, skärmbild, Webbsida, programvara&#10;&#10;Automatiskt genererad beskrivning">
            <a:extLst>
              <a:ext uri="{FF2B5EF4-FFF2-40B4-BE49-F238E27FC236}">
                <a16:creationId xmlns:a16="http://schemas.microsoft.com/office/drawing/2014/main" id="{086681C1-A117-4A9C-6FA4-133735774D2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5556" r="223"/>
          <a:stretch/>
        </p:blipFill>
        <p:spPr>
          <a:xfrm>
            <a:off x="7320208" y="388055"/>
            <a:ext cx="2885587" cy="5905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55105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EAB7723-1DBF-4904-8166-2D33E2D7272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>
                <a:ea typeface="Open Sans bold"/>
                <a:cs typeface="Open Sans bold"/>
              </a:rPr>
              <a:t>Varför rapportera symtom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7697987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099340D-A9AC-1B7A-76CD-F0E3D4C1F9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Varför</a:t>
            </a:r>
            <a:r>
              <a:rPr lang="en-GB" dirty="0"/>
              <a:t> </a:t>
            </a:r>
            <a:r>
              <a:rPr lang="en-GB" dirty="0" err="1"/>
              <a:t>rapportera</a:t>
            </a:r>
            <a:r>
              <a:rPr lang="en-GB" dirty="0"/>
              <a:t> </a:t>
            </a:r>
            <a:r>
              <a:rPr lang="en-GB" dirty="0" err="1"/>
              <a:t>symtom</a:t>
            </a:r>
            <a:endParaRPr lang="sv-SE" dirty="0" err="1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B649165C-5CE4-2813-A912-E22B0F8AFC21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817199" y="1578106"/>
            <a:ext cx="5890726" cy="4603294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GB" sz="2000" err="1">
                <a:ea typeface="Open Sans regular"/>
                <a:cs typeface="Open Sans regular"/>
              </a:rPr>
              <a:t>Alla</a:t>
            </a:r>
            <a:r>
              <a:rPr lang="en-GB" sz="2000" dirty="0">
                <a:ea typeface="Open Sans regular"/>
                <a:cs typeface="Open Sans regular"/>
              </a:rPr>
              <a:t> </a:t>
            </a:r>
            <a:r>
              <a:rPr lang="en-GB" sz="2000" err="1">
                <a:ea typeface="Open Sans regular"/>
                <a:cs typeface="Open Sans regular"/>
              </a:rPr>
              <a:t>på</a:t>
            </a:r>
            <a:r>
              <a:rPr lang="en-GB" sz="2000" dirty="0">
                <a:ea typeface="Open Sans regular"/>
                <a:cs typeface="Open Sans regular"/>
              </a:rPr>
              <a:t> </a:t>
            </a:r>
            <a:r>
              <a:rPr lang="en-GB" sz="2000" err="1">
                <a:ea typeface="Open Sans regular"/>
                <a:cs typeface="Open Sans regular"/>
              </a:rPr>
              <a:t>gården</a:t>
            </a:r>
            <a:r>
              <a:rPr lang="en-GB" sz="2000" dirty="0">
                <a:ea typeface="Open Sans regular"/>
                <a:cs typeface="Open Sans regular"/>
              </a:rPr>
              <a:t> </a:t>
            </a:r>
            <a:r>
              <a:rPr lang="en-GB" sz="2000" err="1">
                <a:ea typeface="Open Sans regular"/>
                <a:cs typeface="Open Sans regular"/>
              </a:rPr>
              <a:t>får</a:t>
            </a:r>
            <a:r>
              <a:rPr lang="en-GB" sz="2000" dirty="0">
                <a:ea typeface="Open Sans regular"/>
                <a:cs typeface="Open Sans regular"/>
              </a:rPr>
              <a:t> </a:t>
            </a:r>
            <a:r>
              <a:rPr lang="en-GB" sz="2000" err="1">
                <a:ea typeface="Open Sans regular"/>
                <a:cs typeface="Open Sans regular"/>
              </a:rPr>
              <a:t>en</a:t>
            </a:r>
            <a:r>
              <a:rPr lang="en-GB" sz="2000" dirty="0">
                <a:ea typeface="Open Sans regular"/>
                <a:cs typeface="Open Sans regular"/>
              </a:rPr>
              <a:t> </a:t>
            </a:r>
            <a:r>
              <a:rPr lang="en-GB" sz="2000" err="1">
                <a:ea typeface="Open Sans regular"/>
                <a:cs typeface="Open Sans regular"/>
              </a:rPr>
              <a:t>uppdaterad</a:t>
            </a:r>
            <a:r>
              <a:rPr lang="en-GB" sz="2000" dirty="0">
                <a:ea typeface="Open Sans regular"/>
                <a:cs typeface="Open Sans regular"/>
              </a:rPr>
              <a:t> </a:t>
            </a:r>
            <a:r>
              <a:rPr lang="en-GB" sz="2000" err="1">
                <a:ea typeface="Open Sans regular"/>
                <a:cs typeface="Open Sans regular"/>
              </a:rPr>
              <a:t>lista</a:t>
            </a:r>
            <a:r>
              <a:rPr lang="en-GB" sz="2000" dirty="0">
                <a:ea typeface="Open Sans regular"/>
                <a:cs typeface="Open Sans regular"/>
              </a:rPr>
              <a:t> </a:t>
            </a:r>
            <a:r>
              <a:rPr lang="en-GB" sz="2000" err="1">
                <a:ea typeface="Open Sans regular"/>
                <a:cs typeface="Open Sans regular"/>
              </a:rPr>
              <a:t>som</a:t>
            </a:r>
            <a:r>
              <a:rPr lang="en-GB" sz="2000" dirty="0">
                <a:ea typeface="Open Sans regular"/>
                <a:cs typeface="Open Sans regular"/>
              </a:rPr>
              <a:t> </a:t>
            </a:r>
            <a:r>
              <a:rPr lang="en-GB" sz="2000" err="1">
                <a:ea typeface="Open Sans regular"/>
                <a:cs typeface="Open Sans regular"/>
              </a:rPr>
              <a:t>visar</a:t>
            </a:r>
            <a:r>
              <a:rPr lang="en-GB" sz="2000" dirty="0">
                <a:ea typeface="Open Sans regular"/>
                <a:cs typeface="Open Sans regular"/>
              </a:rPr>
              <a:t> </a:t>
            </a:r>
            <a:r>
              <a:rPr lang="en-GB" sz="2000" b="1" err="1">
                <a:ea typeface="Open Sans regular"/>
                <a:cs typeface="Open Sans regular"/>
              </a:rPr>
              <a:t>nuläget</a:t>
            </a:r>
            <a:r>
              <a:rPr lang="en-GB" sz="2000" dirty="0">
                <a:ea typeface="Open Sans regular"/>
                <a:cs typeface="Open Sans regular"/>
              </a:rPr>
              <a:t>.</a:t>
            </a:r>
          </a:p>
          <a:p>
            <a:endParaRPr lang="en-GB" sz="2000" dirty="0">
              <a:ea typeface="Open Sans regular"/>
              <a:cs typeface="Open Sans regular"/>
            </a:endParaRPr>
          </a:p>
          <a:p>
            <a:r>
              <a:rPr lang="en-GB" sz="2000" dirty="0" err="1">
                <a:solidFill>
                  <a:srgbClr val="000000"/>
                </a:solidFill>
                <a:latin typeface="Open Sans regular"/>
                <a:ea typeface="Open Sans regular"/>
                <a:cs typeface="Open Sans regular"/>
              </a:rPr>
              <a:t>Genom</a:t>
            </a:r>
            <a:r>
              <a:rPr lang="en-GB" sz="2000" dirty="0">
                <a:solidFill>
                  <a:srgbClr val="000000"/>
                </a:solidFill>
                <a:latin typeface="Open Sans regular"/>
                <a:ea typeface="Open Sans regular"/>
                <a:cs typeface="Open Sans regular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Open Sans regular"/>
                <a:ea typeface="Open Sans regular"/>
                <a:cs typeface="Open Sans regular"/>
              </a:rPr>
              <a:t>att</a:t>
            </a:r>
            <a:r>
              <a:rPr lang="en-GB" sz="2000" dirty="0">
                <a:solidFill>
                  <a:srgbClr val="000000"/>
                </a:solidFill>
                <a:latin typeface="Open Sans regular"/>
                <a:ea typeface="Open Sans regular"/>
                <a:cs typeface="Open Sans regular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Open Sans regular"/>
                <a:ea typeface="Open Sans regular"/>
                <a:cs typeface="Open Sans regular"/>
              </a:rPr>
              <a:t>uppmärksamma</a:t>
            </a:r>
            <a:r>
              <a:rPr lang="en-GB" sz="2000" dirty="0">
                <a:solidFill>
                  <a:srgbClr val="000000"/>
                </a:solidFill>
                <a:latin typeface="Open Sans regular"/>
                <a:ea typeface="Open Sans regular"/>
                <a:cs typeface="Open Sans regular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Open Sans regular"/>
                <a:ea typeface="Open Sans regular"/>
                <a:cs typeface="Open Sans regular"/>
              </a:rPr>
              <a:t>symtom</a:t>
            </a:r>
            <a:r>
              <a:rPr lang="en-GB" sz="2000" dirty="0">
                <a:solidFill>
                  <a:srgbClr val="000000"/>
                </a:solidFill>
                <a:latin typeface="Open Sans regular"/>
                <a:ea typeface="Open Sans regular"/>
                <a:cs typeface="Open Sans regular"/>
              </a:rPr>
              <a:t> I </a:t>
            </a:r>
            <a:r>
              <a:rPr lang="en-GB" sz="2000" dirty="0" err="1">
                <a:solidFill>
                  <a:srgbClr val="000000"/>
                </a:solidFill>
                <a:latin typeface="Open Sans regular"/>
                <a:ea typeface="Open Sans regular"/>
                <a:cs typeface="Open Sans regular"/>
              </a:rPr>
              <a:t>tidigt</a:t>
            </a:r>
            <a:r>
              <a:rPr lang="en-GB" sz="2000" dirty="0">
                <a:solidFill>
                  <a:srgbClr val="000000"/>
                </a:solidFill>
                <a:latin typeface="Open Sans regular"/>
                <a:ea typeface="Open Sans regular"/>
                <a:cs typeface="Open Sans regular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Open Sans regular"/>
                <a:ea typeface="Open Sans regular"/>
                <a:cs typeface="Open Sans regular"/>
              </a:rPr>
              <a:t>skede</a:t>
            </a:r>
            <a:r>
              <a:rPr lang="en-GB" sz="2000" dirty="0">
                <a:solidFill>
                  <a:srgbClr val="000000"/>
                </a:solidFill>
                <a:latin typeface="Open Sans regular"/>
                <a:ea typeface="Open Sans regular"/>
                <a:cs typeface="Open Sans regular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Open Sans regular"/>
                <a:ea typeface="Open Sans regular"/>
                <a:cs typeface="Open Sans regular"/>
              </a:rPr>
              <a:t>kan</a:t>
            </a:r>
            <a:r>
              <a:rPr lang="en-GB" sz="2000" dirty="0">
                <a:solidFill>
                  <a:srgbClr val="000000"/>
                </a:solidFill>
                <a:latin typeface="Open Sans regular"/>
                <a:ea typeface="Open Sans regular"/>
                <a:cs typeface="Open Sans regular"/>
              </a:rPr>
              <a:t> </a:t>
            </a:r>
            <a:r>
              <a:rPr lang="en-GB" sz="2000" b="1" dirty="0" err="1">
                <a:solidFill>
                  <a:srgbClr val="000000"/>
                </a:solidFill>
                <a:latin typeface="Open Sans regular"/>
                <a:ea typeface="Open Sans regular"/>
                <a:cs typeface="Open Sans regular"/>
              </a:rPr>
              <a:t>konsekvenserna</a:t>
            </a:r>
            <a:r>
              <a:rPr lang="en-GB" sz="2000" b="1" dirty="0">
                <a:solidFill>
                  <a:srgbClr val="000000"/>
                </a:solidFill>
                <a:latin typeface="Open Sans regular"/>
                <a:ea typeface="Open Sans regular"/>
                <a:cs typeface="Open Sans regular"/>
              </a:rPr>
              <a:t> </a:t>
            </a:r>
            <a:r>
              <a:rPr lang="en-GB" sz="2000" b="1" dirty="0" err="1">
                <a:solidFill>
                  <a:srgbClr val="000000"/>
                </a:solidFill>
                <a:latin typeface="Open Sans regular"/>
                <a:ea typeface="Open Sans regular"/>
                <a:cs typeface="Open Sans regular"/>
              </a:rPr>
              <a:t>minimeras</a:t>
            </a:r>
            <a:r>
              <a:rPr lang="en-GB" sz="2000" dirty="0">
                <a:solidFill>
                  <a:srgbClr val="000000"/>
                </a:solidFill>
                <a:latin typeface="Open Sans regular"/>
                <a:ea typeface="Open Sans regular"/>
                <a:cs typeface="Open Sans regular"/>
              </a:rPr>
              <a:t>. </a:t>
            </a:r>
          </a:p>
          <a:p>
            <a:endParaRPr lang="en-GB" sz="2000" dirty="0">
              <a:solidFill>
                <a:srgbClr val="000000"/>
              </a:solidFill>
              <a:latin typeface="Open Sans regular"/>
              <a:ea typeface="Open Sans regular"/>
              <a:cs typeface="Open Sans regular"/>
            </a:endParaRPr>
          </a:p>
          <a:p>
            <a:r>
              <a:rPr lang="en-GB" sz="2000" dirty="0" err="1">
                <a:ea typeface="Open Sans regular"/>
                <a:cs typeface="Open Sans regular"/>
              </a:rPr>
              <a:t>Samtidigt</a:t>
            </a:r>
            <a:r>
              <a:rPr lang="en-GB" sz="2000" dirty="0">
                <a:ea typeface="Open Sans regular"/>
                <a:cs typeface="Open Sans regular"/>
              </a:rPr>
              <a:t> </a:t>
            </a:r>
            <a:r>
              <a:rPr lang="en-GB" sz="2000" dirty="0" err="1">
                <a:ea typeface="Open Sans regular"/>
                <a:cs typeface="Open Sans regular"/>
              </a:rPr>
              <a:t>sparas</a:t>
            </a:r>
            <a:r>
              <a:rPr lang="en-GB" sz="2000" dirty="0">
                <a:ea typeface="Open Sans regular"/>
                <a:cs typeface="Open Sans regular"/>
              </a:rPr>
              <a:t> </a:t>
            </a:r>
            <a:r>
              <a:rPr lang="en-GB" sz="2000" b="1" dirty="0" err="1">
                <a:ea typeface="Open Sans regular"/>
                <a:cs typeface="Open Sans regular"/>
              </a:rPr>
              <a:t>djurens</a:t>
            </a:r>
            <a:r>
              <a:rPr lang="en-GB" sz="2000" b="1" dirty="0">
                <a:ea typeface="Open Sans regular"/>
                <a:cs typeface="Open Sans regular"/>
              </a:rPr>
              <a:t> </a:t>
            </a:r>
            <a:r>
              <a:rPr lang="en-GB" sz="2000" b="1" dirty="0" err="1">
                <a:ea typeface="Open Sans regular"/>
                <a:cs typeface="Open Sans regular"/>
              </a:rPr>
              <a:t>hälsohistorik</a:t>
            </a:r>
            <a:r>
              <a:rPr lang="en-GB" sz="2000" dirty="0">
                <a:ea typeface="Open Sans regular"/>
                <a:cs typeface="Open Sans regular"/>
              </a:rPr>
              <a:t> </a:t>
            </a:r>
            <a:r>
              <a:rPr lang="en-GB" sz="2000" dirty="0" err="1">
                <a:ea typeface="Open Sans regular"/>
                <a:cs typeface="Open Sans regular"/>
              </a:rPr>
              <a:t>lättåtkomligt</a:t>
            </a:r>
            <a:r>
              <a:rPr lang="en-GB" sz="2000" dirty="0">
                <a:ea typeface="Open Sans regular"/>
                <a:cs typeface="Open Sans regular"/>
              </a:rPr>
              <a:t> för </a:t>
            </a:r>
            <a:r>
              <a:rPr lang="en-GB" sz="2000" dirty="0" err="1">
                <a:ea typeface="Open Sans regular"/>
                <a:cs typeface="Open Sans regular"/>
              </a:rPr>
              <a:t>framtiden</a:t>
            </a:r>
            <a:r>
              <a:rPr lang="en-GB" sz="2000" dirty="0">
                <a:ea typeface="Open Sans regular"/>
                <a:cs typeface="Open Sans regular"/>
              </a:rPr>
              <a:t>.</a:t>
            </a:r>
            <a:endParaRPr lang="en-GB" sz="2000">
              <a:ea typeface="Open Sans regular"/>
              <a:cs typeface="Open Sans regular"/>
            </a:endParaRPr>
          </a:p>
          <a:p>
            <a:endParaRPr lang="en-GB" sz="2000" dirty="0">
              <a:ea typeface="Open Sans regular"/>
              <a:cs typeface="Open Sans regular"/>
            </a:endParaRPr>
          </a:p>
          <a:p>
            <a:r>
              <a:rPr lang="en-GB" sz="2000" b="1" dirty="0" err="1">
                <a:ea typeface="Open Sans regular"/>
                <a:cs typeface="Open Sans regular"/>
              </a:rPr>
              <a:t>Statistiken</a:t>
            </a:r>
            <a:r>
              <a:rPr lang="en-GB" sz="2000" b="1" dirty="0">
                <a:ea typeface="Open Sans regular"/>
                <a:cs typeface="Open Sans regular"/>
              </a:rPr>
              <a:t> </a:t>
            </a:r>
            <a:r>
              <a:rPr lang="en-GB" sz="2000" dirty="0" err="1">
                <a:ea typeface="Open Sans regular"/>
                <a:cs typeface="Open Sans regular"/>
              </a:rPr>
              <a:t>som</a:t>
            </a:r>
            <a:r>
              <a:rPr lang="en-GB" sz="2000" dirty="0">
                <a:ea typeface="Open Sans regular"/>
                <a:cs typeface="Open Sans regular"/>
              </a:rPr>
              <a:t> </a:t>
            </a:r>
            <a:r>
              <a:rPr lang="en-GB" sz="2000" dirty="0" err="1">
                <a:ea typeface="Open Sans regular"/>
                <a:cs typeface="Open Sans regular"/>
              </a:rPr>
              <a:t>byggs</a:t>
            </a:r>
            <a:r>
              <a:rPr lang="en-GB" sz="2000" dirty="0">
                <a:ea typeface="Open Sans regular"/>
                <a:cs typeface="Open Sans regular"/>
              </a:rPr>
              <a:t> </a:t>
            </a:r>
            <a:r>
              <a:rPr lang="en-GB" sz="2000" dirty="0" err="1">
                <a:ea typeface="Open Sans regular"/>
                <a:cs typeface="Open Sans regular"/>
              </a:rPr>
              <a:t>upp</a:t>
            </a:r>
            <a:r>
              <a:rPr lang="en-GB" sz="2000" dirty="0">
                <a:ea typeface="Open Sans regular"/>
                <a:cs typeface="Open Sans regular"/>
              </a:rPr>
              <a:t>, </a:t>
            </a:r>
            <a:r>
              <a:rPr lang="en-GB" sz="2000" dirty="0" err="1">
                <a:ea typeface="Open Sans regular"/>
                <a:cs typeface="Open Sans regular"/>
              </a:rPr>
              <a:t>och</a:t>
            </a:r>
            <a:r>
              <a:rPr lang="en-GB" sz="2000" dirty="0">
                <a:ea typeface="Open Sans regular"/>
                <a:cs typeface="Open Sans regular"/>
              </a:rPr>
              <a:t> </a:t>
            </a:r>
            <a:r>
              <a:rPr lang="en-GB" sz="2000" dirty="0" err="1">
                <a:ea typeface="Open Sans regular"/>
                <a:cs typeface="Open Sans regular"/>
              </a:rPr>
              <a:t>insikterna</a:t>
            </a:r>
            <a:r>
              <a:rPr lang="en-GB" sz="2000" dirty="0">
                <a:ea typeface="Open Sans regular"/>
                <a:cs typeface="Open Sans regular"/>
              </a:rPr>
              <a:t> </a:t>
            </a:r>
            <a:r>
              <a:rPr lang="en-GB" sz="2000" dirty="0" err="1">
                <a:ea typeface="Open Sans regular"/>
                <a:cs typeface="Open Sans regular"/>
              </a:rPr>
              <a:t>från</a:t>
            </a:r>
            <a:r>
              <a:rPr lang="en-GB" sz="2000" dirty="0">
                <a:ea typeface="Open Sans regular"/>
                <a:cs typeface="Open Sans regular"/>
              </a:rPr>
              <a:t> den, </a:t>
            </a:r>
            <a:r>
              <a:rPr lang="en-GB" sz="2000" dirty="0" err="1">
                <a:ea typeface="Open Sans regular"/>
                <a:cs typeface="Open Sans regular"/>
              </a:rPr>
              <a:t>kommer</a:t>
            </a:r>
            <a:r>
              <a:rPr lang="en-GB" sz="2000" dirty="0">
                <a:ea typeface="Open Sans regular"/>
                <a:cs typeface="Open Sans regular"/>
              </a:rPr>
              <a:t> </a:t>
            </a:r>
            <a:r>
              <a:rPr lang="en-GB" sz="2000" dirty="0" err="1">
                <a:ea typeface="Open Sans regular"/>
                <a:cs typeface="Open Sans regular"/>
              </a:rPr>
              <a:t>hjälpa</a:t>
            </a:r>
            <a:r>
              <a:rPr lang="en-GB" sz="2000" dirty="0">
                <a:ea typeface="Open Sans regular"/>
                <a:cs typeface="Open Sans regular"/>
              </a:rPr>
              <a:t> er </a:t>
            </a:r>
            <a:r>
              <a:rPr lang="en-GB" sz="2000" dirty="0" err="1">
                <a:ea typeface="Open Sans regular"/>
                <a:cs typeface="Open Sans regular"/>
              </a:rPr>
              <a:t>förbättra</a:t>
            </a:r>
            <a:r>
              <a:rPr lang="en-GB" sz="2000" dirty="0">
                <a:ea typeface="Open Sans regular"/>
                <a:cs typeface="Open Sans regular"/>
              </a:rPr>
              <a:t> </a:t>
            </a:r>
            <a:r>
              <a:rPr lang="en-GB" sz="2000" dirty="0" err="1">
                <a:ea typeface="Open Sans regular"/>
                <a:cs typeface="Open Sans regular"/>
              </a:rPr>
              <a:t>djurhälsan</a:t>
            </a:r>
            <a:r>
              <a:rPr lang="en-GB" sz="2000" dirty="0">
                <a:ea typeface="Open Sans regular"/>
                <a:cs typeface="Open Sans regular"/>
              </a:rPr>
              <a:t> </a:t>
            </a:r>
            <a:r>
              <a:rPr lang="en-GB" sz="2000" dirty="0" err="1">
                <a:ea typeface="Open Sans regular"/>
                <a:cs typeface="Open Sans regular"/>
              </a:rPr>
              <a:t>på</a:t>
            </a:r>
            <a:r>
              <a:rPr lang="en-GB" sz="2000" dirty="0">
                <a:ea typeface="Open Sans regular"/>
                <a:cs typeface="Open Sans regular"/>
              </a:rPr>
              <a:t> </a:t>
            </a:r>
            <a:r>
              <a:rPr lang="en-GB" sz="2000" dirty="0" err="1">
                <a:ea typeface="Open Sans regular"/>
                <a:cs typeface="Open Sans regular"/>
              </a:rPr>
              <a:t>gården</a:t>
            </a:r>
            <a:r>
              <a:rPr lang="en-GB" sz="2000" dirty="0">
                <a:ea typeface="Open Sans regular"/>
                <a:cs typeface="Open Sans regular"/>
              </a:rPr>
              <a:t>. </a:t>
            </a:r>
            <a:endParaRPr lang="en-GB" sz="2000">
              <a:ea typeface="Open Sans regular"/>
              <a:cs typeface="Open Sans regular"/>
            </a:endParaRPr>
          </a:p>
          <a:p>
            <a:pPr marL="0" indent="0">
              <a:buNone/>
            </a:pPr>
            <a:endParaRPr lang="sv-SE" sz="2000" dirty="0">
              <a:ea typeface="Open Sans regular"/>
              <a:cs typeface="Open Sans regular"/>
            </a:endParaRPr>
          </a:p>
        </p:txBody>
      </p:sp>
      <p:pic>
        <p:nvPicPr>
          <p:cNvPr id="6" name="Bildobjekt 5" descr="En bild som visar text, skärmbild, Teckensnitt, nummer&#10;&#10;Automatiskt genererad beskrivning">
            <a:extLst>
              <a:ext uri="{FF2B5EF4-FFF2-40B4-BE49-F238E27FC236}">
                <a16:creationId xmlns:a16="http://schemas.microsoft.com/office/drawing/2014/main" id="{BF4A736D-565E-04F0-4C96-C81B4C96AF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5779" y="3999605"/>
            <a:ext cx="4455161" cy="2179417"/>
          </a:xfrm>
          <a:prstGeom prst="rect">
            <a:avLst/>
          </a:prstGeom>
        </p:spPr>
      </p:pic>
      <p:pic>
        <p:nvPicPr>
          <p:cNvPr id="5" name="Bildobjekt 4" descr="En bild som visar text, skärmbild, Teckensnitt, nummer&#10;&#10;Automatiskt genererad beskrivning">
            <a:extLst>
              <a:ext uri="{FF2B5EF4-FFF2-40B4-BE49-F238E27FC236}">
                <a16:creationId xmlns:a16="http://schemas.microsoft.com/office/drawing/2014/main" id="{9A74786A-EAAA-00EC-7683-000F564FCB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15278" y="548640"/>
            <a:ext cx="1817764" cy="3329940"/>
          </a:xfrm>
          <a:prstGeom prst="rect">
            <a:avLst/>
          </a:prstGeom>
        </p:spPr>
      </p:pic>
      <p:pic>
        <p:nvPicPr>
          <p:cNvPr id="7" name="Bildobjekt 6" descr="En bild som visar text, skärmbild, Webbsida, programvara&#10;&#10;Automatiskt genererad beskrivning">
            <a:extLst>
              <a:ext uri="{FF2B5EF4-FFF2-40B4-BE49-F238E27FC236}">
                <a16:creationId xmlns:a16="http://schemas.microsoft.com/office/drawing/2014/main" id="{D5D0173A-EE99-B3AE-D02D-B5D45F910B37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5556" r="223"/>
          <a:stretch/>
        </p:blipFill>
        <p:spPr>
          <a:xfrm>
            <a:off x="7623596" y="550331"/>
            <a:ext cx="1622644" cy="3330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13886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EAB7723-1DBF-4904-8166-2D33E2D7272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>
                <a:ea typeface="Open Sans bold"/>
                <a:cs typeface="Open Sans bold"/>
              </a:rPr>
              <a:t>Välj vilka symtom ni vill rapportera</a:t>
            </a:r>
          </a:p>
        </p:txBody>
      </p:sp>
    </p:spTree>
    <p:extLst>
      <p:ext uri="{BB962C8B-B14F-4D97-AF65-F5344CB8AC3E}">
        <p14:creationId xmlns:p14="http://schemas.microsoft.com/office/powerpoint/2010/main" val="28638681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099340D-A9AC-1B7A-76CD-F0E3D4C1F9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Välj</a:t>
            </a:r>
            <a:r>
              <a:rPr lang="en-GB" dirty="0"/>
              <a:t> </a:t>
            </a:r>
            <a:r>
              <a:rPr lang="en-GB" dirty="0" err="1"/>
              <a:t>vilka</a:t>
            </a:r>
            <a:r>
              <a:rPr lang="en-GB" dirty="0"/>
              <a:t> </a:t>
            </a:r>
            <a:r>
              <a:rPr lang="en-GB" dirty="0" err="1"/>
              <a:t>symtom</a:t>
            </a:r>
            <a:r>
              <a:rPr lang="en-GB" dirty="0"/>
              <a:t> </a:t>
            </a:r>
            <a:r>
              <a:rPr lang="en-GB" dirty="0" err="1"/>
              <a:t>ni</a:t>
            </a:r>
            <a:r>
              <a:rPr lang="en-GB" dirty="0"/>
              <a:t> </a:t>
            </a:r>
            <a:r>
              <a:rPr lang="en-GB" dirty="0" err="1"/>
              <a:t>vill</a:t>
            </a:r>
            <a:r>
              <a:rPr lang="en-GB" dirty="0"/>
              <a:t> </a:t>
            </a:r>
            <a:r>
              <a:rPr lang="en-GB" dirty="0" err="1"/>
              <a:t>rapportera</a:t>
            </a:r>
            <a:r>
              <a:rPr lang="en-GB" dirty="0"/>
              <a:t> </a:t>
            </a:r>
            <a:br>
              <a:rPr lang="en-GB" dirty="0"/>
            </a:br>
            <a:endParaRPr lang="en-GB">
              <a:ea typeface="Open Sans bold"/>
              <a:cs typeface="Open Sans bold"/>
            </a:endParaRP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B649165C-5CE4-2813-A912-E22B0F8AFC21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817199" y="1578106"/>
            <a:ext cx="5162915" cy="4603294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GB" sz="2000" b="1" err="1"/>
              <a:t>Inställningarna</a:t>
            </a:r>
            <a:r>
              <a:rPr lang="en-GB" sz="2000" b="1" dirty="0"/>
              <a:t> </a:t>
            </a:r>
            <a:r>
              <a:rPr lang="en-GB" sz="2000" err="1"/>
              <a:t>görs</a:t>
            </a:r>
            <a:r>
              <a:rPr lang="en-GB" sz="2000" dirty="0"/>
              <a:t> </a:t>
            </a:r>
            <a:r>
              <a:rPr lang="en-GB" sz="2000" err="1"/>
              <a:t>på</a:t>
            </a:r>
            <a:r>
              <a:rPr lang="en-GB" sz="2000" dirty="0"/>
              <a:t> </a:t>
            </a:r>
            <a:r>
              <a:rPr lang="en-GB" sz="2000" err="1"/>
              <a:t>sidan</a:t>
            </a:r>
            <a:r>
              <a:rPr lang="en-GB" sz="2000" dirty="0"/>
              <a:t> </a:t>
            </a:r>
            <a:r>
              <a:rPr lang="en-GB" sz="2000" err="1"/>
              <a:t>Gårdsinställningar</a:t>
            </a:r>
            <a:r>
              <a:rPr lang="en-GB" sz="2000" dirty="0"/>
              <a:t> </a:t>
            </a:r>
            <a:r>
              <a:rPr lang="en-GB" sz="2000" err="1"/>
              <a:t>i</a:t>
            </a:r>
            <a:r>
              <a:rPr lang="en-GB" sz="2000" dirty="0"/>
              <a:t> </a:t>
            </a:r>
            <a:r>
              <a:rPr lang="en-GB" sz="2000" err="1"/>
              <a:t>Djurhälsoportalen</a:t>
            </a:r>
            <a:r>
              <a:rPr lang="en-GB" sz="2000" dirty="0"/>
              <a:t> (</a:t>
            </a:r>
            <a:r>
              <a:rPr lang="en-GB" sz="2000" dirty="0">
                <a:solidFill>
                  <a:schemeClr val="tx2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Portal.agricam.se</a:t>
            </a:r>
            <a:r>
              <a:rPr lang="en-GB" sz="2000" dirty="0"/>
              <a:t>). </a:t>
            </a:r>
            <a:endParaRPr lang="en-GB" sz="2000" dirty="0">
              <a:ea typeface="Open Sans regular"/>
              <a:cs typeface="Open Sans regular"/>
            </a:endParaRPr>
          </a:p>
          <a:p>
            <a:endParaRPr lang="en-GB" sz="2000" dirty="0">
              <a:ea typeface="Open Sans regular"/>
              <a:cs typeface="Open Sans regular"/>
            </a:endParaRPr>
          </a:p>
          <a:p>
            <a:r>
              <a:rPr lang="en-GB" sz="2000" b="1" dirty="0" err="1">
                <a:ea typeface="Open Sans regular"/>
                <a:cs typeface="Open Sans regular"/>
              </a:rPr>
              <a:t>Avaktivera</a:t>
            </a:r>
            <a:r>
              <a:rPr lang="en-GB" sz="2000" b="1" dirty="0">
                <a:ea typeface="Open Sans regular"/>
                <a:cs typeface="Open Sans regular"/>
              </a:rPr>
              <a:t> </a:t>
            </a:r>
            <a:r>
              <a:rPr lang="en-GB" sz="2000" dirty="0">
                <a:ea typeface="Open Sans regular"/>
                <a:cs typeface="Open Sans regular"/>
              </a:rPr>
              <a:t>de </a:t>
            </a:r>
            <a:r>
              <a:rPr lang="en-GB" sz="2000" dirty="0" err="1">
                <a:ea typeface="Open Sans regular"/>
                <a:cs typeface="Open Sans regular"/>
              </a:rPr>
              <a:t>symtom</a:t>
            </a:r>
            <a:r>
              <a:rPr lang="en-GB" sz="2000" dirty="0">
                <a:ea typeface="Open Sans regular"/>
                <a:cs typeface="Open Sans regular"/>
              </a:rPr>
              <a:t> </a:t>
            </a:r>
            <a:r>
              <a:rPr lang="en-GB" sz="2000" dirty="0" err="1">
                <a:ea typeface="Open Sans regular"/>
                <a:cs typeface="Open Sans regular"/>
              </a:rPr>
              <a:t>ni</a:t>
            </a:r>
            <a:r>
              <a:rPr lang="en-GB" sz="2000" dirty="0">
                <a:ea typeface="Open Sans regular"/>
                <a:cs typeface="Open Sans regular"/>
              </a:rPr>
              <a:t> </a:t>
            </a:r>
            <a:r>
              <a:rPr lang="en-GB" sz="2000" dirty="0" err="1">
                <a:ea typeface="Open Sans regular"/>
                <a:cs typeface="Open Sans regular"/>
              </a:rPr>
              <a:t>inte</a:t>
            </a:r>
            <a:r>
              <a:rPr lang="en-GB" sz="2000" dirty="0">
                <a:ea typeface="Open Sans regular"/>
                <a:cs typeface="Open Sans regular"/>
              </a:rPr>
              <a:t> </a:t>
            </a:r>
            <a:r>
              <a:rPr lang="en-GB" sz="2000" dirty="0" err="1">
                <a:ea typeface="Open Sans regular"/>
                <a:cs typeface="Open Sans regular"/>
              </a:rPr>
              <a:t>är</a:t>
            </a:r>
            <a:r>
              <a:rPr lang="en-GB" sz="2000" dirty="0">
                <a:ea typeface="Open Sans regular"/>
                <a:cs typeface="Open Sans regular"/>
              </a:rPr>
              <a:t> </a:t>
            </a:r>
            <a:r>
              <a:rPr lang="en-GB" sz="2000" dirty="0" err="1">
                <a:ea typeface="Open Sans regular"/>
                <a:cs typeface="Open Sans regular"/>
              </a:rPr>
              <a:t>intresserade</a:t>
            </a:r>
            <a:r>
              <a:rPr lang="en-GB" sz="2000" dirty="0">
                <a:ea typeface="Open Sans regular"/>
                <a:cs typeface="Open Sans regular"/>
              </a:rPr>
              <a:t> av.</a:t>
            </a:r>
          </a:p>
          <a:p>
            <a:endParaRPr lang="en-GB" sz="2000" dirty="0">
              <a:ea typeface="Open Sans regular"/>
              <a:cs typeface="Open Sans regular"/>
            </a:endParaRPr>
          </a:p>
          <a:p>
            <a:r>
              <a:rPr lang="en-GB" sz="2000" b="1" dirty="0">
                <a:ea typeface="Open Sans regular"/>
                <a:cs typeface="Open Sans regular"/>
              </a:rPr>
              <a:t>Skapa </a:t>
            </a:r>
            <a:r>
              <a:rPr lang="en-GB" sz="2000" b="1" dirty="0" err="1">
                <a:ea typeface="Open Sans regular"/>
                <a:cs typeface="Open Sans regular"/>
              </a:rPr>
              <a:t>egna</a:t>
            </a:r>
            <a:r>
              <a:rPr lang="en-GB" sz="2000" b="1" dirty="0">
                <a:ea typeface="Open Sans regular"/>
                <a:cs typeface="Open Sans regular"/>
              </a:rPr>
              <a:t> </a:t>
            </a:r>
            <a:r>
              <a:rPr lang="en-GB" sz="2000" dirty="0" err="1">
                <a:ea typeface="Open Sans regular"/>
                <a:cs typeface="Open Sans regular"/>
              </a:rPr>
              <a:t>symtom</a:t>
            </a:r>
            <a:r>
              <a:rPr lang="en-GB" sz="2000" dirty="0">
                <a:ea typeface="Open Sans regular"/>
                <a:cs typeface="Open Sans regular"/>
              </a:rPr>
              <a:t> om </a:t>
            </a:r>
            <a:r>
              <a:rPr lang="en-GB" sz="2000" dirty="0" err="1">
                <a:ea typeface="Open Sans regular"/>
                <a:cs typeface="Open Sans regular"/>
              </a:rPr>
              <a:t>ni</a:t>
            </a:r>
            <a:r>
              <a:rPr lang="en-GB" sz="2000" dirty="0">
                <a:ea typeface="Open Sans regular"/>
                <a:cs typeface="Open Sans regular"/>
              </a:rPr>
              <a:t> </a:t>
            </a:r>
            <a:br>
              <a:rPr lang="en-GB" sz="2000" dirty="0">
                <a:ea typeface="Open Sans regular"/>
                <a:cs typeface="Open Sans regular"/>
              </a:rPr>
            </a:br>
            <a:r>
              <a:rPr lang="en-GB" sz="2000" dirty="0" err="1">
                <a:ea typeface="Open Sans regular"/>
                <a:cs typeface="Open Sans regular"/>
              </a:rPr>
              <a:t>saknar</a:t>
            </a:r>
            <a:r>
              <a:rPr lang="en-GB" sz="2000" dirty="0">
                <a:ea typeface="Open Sans regular"/>
                <a:cs typeface="Open Sans regular"/>
              </a:rPr>
              <a:t> </a:t>
            </a:r>
            <a:r>
              <a:rPr lang="en-GB" sz="2000" dirty="0" err="1">
                <a:ea typeface="Open Sans regular"/>
                <a:cs typeface="Open Sans regular"/>
              </a:rPr>
              <a:t>något</a:t>
            </a:r>
            <a:r>
              <a:rPr lang="en-GB" sz="2000" dirty="0">
                <a:ea typeface="Open Sans regular"/>
                <a:cs typeface="Open Sans regular"/>
              </a:rPr>
              <a:t>. </a:t>
            </a:r>
            <a:endParaRPr lang="en-GB" dirty="0">
              <a:ea typeface="Open Sans regular"/>
              <a:cs typeface="Open Sans regular"/>
            </a:endParaRPr>
          </a:p>
        </p:txBody>
      </p:sp>
      <p:cxnSp>
        <p:nvCxnSpPr>
          <p:cNvPr id="5" name="Rak pilkoppling 4">
            <a:extLst>
              <a:ext uri="{FF2B5EF4-FFF2-40B4-BE49-F238E27FC236}">
                <a16:creationId xmlns:a16="http://schemas.microsoft.com/office/drawing/2014/main" id="{55A2A9D1-44A4-7A4F-60B2-29F9202D1D2B}"/>
              </a:ext>
            </a:extLst>
          </p:cNvPr>
          <p:cNvCxnSpPr>
            <a:cxnSpLocks/>
          </p:cNvCxnSpPr>
          <p:nvPr/>
        </p:nvCxnSpPr>
        <p:spPr>
          <a:xfrm>
            <a:off x="6220428" y="5635673"/>
            <a:ext cx="453979" cy="2387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Bildobjekt 3" descr="En bild som visar text, skärmbild, programvara, nummer&#10;&#10;Automatiskt genererad beskrivning">
            <a:extLst>
              <a:ext uri="{FF2B5EF4-FFF2-40B4-BE49-F238E27FC236}">
                <a16:creationId xmlns:a16="http://schemas.microsoft.com/office/drawing/2014/main" id="{649786BA-BC6F-A471-572C-F9E34C2623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0931" y="2556711"/>
            <a:ext cx="4890005" cy="2837446"/>
          </a:xfrm>
          <a:prstGeom prst="rect">
            <a:avLst/>
          </a:prstGeom>
        </p:spPr>
      </p:pic>
      <p:pic>
        <p:nvPicPr>
          <p:cNvPr id="6" name="Bildobjekt 5" descr="En bild som visar text, skärmbild, programvara, nummer&#10;&#10;Automatiskt genererad beskrivning">
            <a:extLst>
              <a:ext uri="{FF2B5EF4-FFF2-40B4-BE49-F238E27FC236}">
                <a16:creationId xmlns:a16="http://schemas.microsoft.com/office/drawing/2014/main" id="{A081B890-A3B4-8DFC-C38B-EC8EAB10AB5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82723" r="78880" b="-146"/>
          <a:stretch/>
        </p:blipFill>
        <p:spPr>
          <a:xfrm>
            <a:off x="6814300" y="5323974"/>
            <a:ext cx="2495909" cy="1204929"/>
          </a:xfrm>
          <a:prstGeom prst="rect">
            <a:avLst/>
          </a:prstGeom>
          <a:ln>
            <a:solidFill>
              <a:srgbClr val="00B050"/>
            </a:solidFill>
          </a:ln>
        </p:spPr>
      </p:pic>
      <p:pic>
        <p:nvPicPr>
          <p:cNvPr id="7" name="Bildobjekt 6" descr="En bild som visar text, skärmbild, programvara, nummer&#10;&#10;Automatiskt genererad beskrivning">
            <a:extLst>
              <a:ext uri="{FF2B5EF4-FFF2-40B4-BE49-F238E27FC236}">
                <a16:creationId xmlns:a16="http://schemas.microsoft.com/office/drawing/2014/main" id="{25224DEB-CD73-4EEF-CD28-C7D097AD2AA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5484" t="6202" r="28441" b="69206"/>
          <a:stretch/>
        </p:blipFill>
        <p:spPr>
          <a:xfrm>
            <a:off x="7011857" y="1072813"/>
            <a:ext cx="4353111" cy="1332297"/>
          </a:xfrm>
          <a:prstGeom prst="rect">
            <a:avLst/>
          </a:prstGeom>
          <a:ln>
            <a:solidFill>
              <a:srgbClr val="00B050"/>
            </a:solidFill>
          </a:ln>
        </p:spPr>
      </p:pic>
      <p:sp>
        <p:nvSpPr>
          <p:cNvPr id="8" name="Rektangel 7">
            <a:extLst>
              <a:ext uri="{FF2B5EF4-FFF2-40B4-BE49-F238E27FC236}">
                <a16:creationId xmlns:a16="http://schemas.microsoft.com/office/drawing/2014/main" id="{9BA23741-79E5-B819-B72E-88C3252E2541}"/>
              </a:ext>
            </a:extLst>
          </p:cNvPr>
          <p:cNvSpPr/>
          <p:nvPr/>
        </p:nvSpPr>
        <p:spPr>
          <a:xfrm>
            <a:off x="5434262" y="4902868"/>
            <a:ext cx="1122947" cy="591552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F32D5586-E374-A51E-23E2-52C240FEE429}"/>
              </a:ext>
            </a:extLst>
          </p:cNvPr>
          <p:cNvSpPr/>
          <p:nvPr/>
        </p:nvSpPr>
        <p:spPr>
          <a:xfrm>
            <a:off x="6707603" y="2727157"/>
            <a:ext cx="2606842" cy="631658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10" name="Rak pilkoppling 9">
            <a:extLst>
              <a:ext uri="{FF2B5EF4-FFF2-40B4-BE49-F238E27FC236}">
                <a16:creationId xmlns:a16="http://schemas.microsoft.com/office/drawing/2014/main" id="{5CD57BDC-5A9B-80DA-87B9-52C14BB346D6}"/>
              </a:ext>
            </a:extLst>
          </p:cNvPr>
          <p:cNvCxnSpPr>
            <a:cxnSpLocks/>
          </p:cNvCxnSpPr>
          <p:nvPr/>
        </p:nvCxnSpPr>
        <p:spPr>
          <a:xfrm flipV="1">
            <a:off x="8211208" y="1842681"/>
            <a:ext cx="477373" cy="11211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Bildobjekt 10" descr="En bild som visar text, Teckensnitt, skärmbild, logotyp&#10;&#10;Automatiskt genererad beskrivning">
            <a:extLst>
              <a:ext uri="{FF2B5EF4-FFF2-40B4-BE49-F238E27FC236}">
                <a16:creationId xmlns:a16="http://schemas.microsoft.com/office/drawing/2014/main" id="{C3E46574-BB60-64A2-FE9D-D817F51836BA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7841" t="14900" r="19077" b="16783"/>
          <a:stretch/>
        </p:blipFill>
        <p:spPr>
          <a:xfrm>
            <a:off x="1119353" y="4442914"/>
            <a:ext cx="1581082" cy="608439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104892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EAB7723-1DBF-4904-8166-2D33E2D7272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>
                <a:ea typeface="Open Sans bold"/>
                <a:cs typeface="Open Sans bold"/>
              </a:rPr>
              <a:t>Rapportera att ett djur blivit sjukt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9874717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099340D-A9AC-1B7A-76CD-F0E3D4C1F9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Rapportera</a:t>
            </a:r>
            <a:r>
              <a:rPr lang="en-GB" dirty="0"/>
              <a:t> </a:t>
            </a:r>
            <a:r>
              <a:rPr lang="en-GB" dirty="0" err="1"/>
              <a:t>att</a:t>
            </a:r>
            <a:r>
              <a:rPr lang="en-GB" dirty="0"/>
              <a:t> </a:t>
            </a:r>
            <a:r>
              <a:rPr lang="en-GB" dirty="0" err="1"/>
              <a:t>ett</a:t>
            </a:r>
            <a:r>
              <a:rPr lang="en-GB" dirty="0"/>
              <a:t> </a:t>
            </a:r>
            <a:r>
              <a:rPr lang="en-GB" dirty="0" err="1"/>
              <a:t>djur</a:t>
            </a:r>
            <a:r>
              <a:rPr lang="en-GB" dirty="0"/>
              <a:t> blivit </a:t>
            </a:r>
            <a:r>
              <a:rPr lang="en-GB" dirty="0" err="1"/>
              <a:t>sjukt</a:t>
            </a:r>
            <a:endParaRPr lang="sv-SE" dirty="0" err="1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B649165C-5CE4-2813-A912-E22B0F8AFC21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817199" y="1578106"/>
            <a:ext cx="4672739" cy="4583416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sv-SE" sz="2000" dirty="0">
                <a:ea typeface="+mn-lt"/>
                <a:cs typeface="+mn-lt"/>
              </a:rPr>
              <a:t>Alla rapporter görs i </a:t>
            </a:r>
            <a:r>
              <a:rPr lang="sv-SE" sz="2000" b="1" dirty="0" err="1">
                <a:ea typeface="+mn-lt"/>
                <a:cs typeface="+mn-lt"/>
              </a:rPr>
              <a:t>appen</a:t>
            </a:r>
            <a:endParaRPr lang="sv-SE" sz="2000" b="1" dirty="0">
              <a:ea typeface="+mn-lt"/>
              <a:cs typeface="+mn-lt"/>
            </a:endParaRPr>
          </a:p>
          <a:p>
            <a:endParaRPr lang="sv-SE" sz="2000" dirty="0">
              <a:ea typeface="+mn-lt"/>
              <a:cs typeface="+mn-lt"/>
            </a:endParaRPr>
          </a:p>
          <a:p>
            <a:r>
              <a:rPr lang="sv-SE" sz="2000" dirty="0">
                <a:ea typeface="+mn-lt"/>
                <a:cs typeface="+mn-lt"/>
              </a:rPr>
              <a:t>Klicka på den </a:t>
            </a:r>
            <a:r>
              <a:rPr lang="sv-SE" sz="2000" b="1" dirty="0">
                <a:ea typeface="+mn-lt"/>
                <a:cs typeface="+mn-lt"/>
              </a:rPr>
              <a:t>blå plusknappen</a:t>
            </a:r>
            <a:r>
              <a:rPr lang="sv-SE" sz="2000" dirty="0">
                <a:ea typeface="+mn-lt"/>
                <a:cs typeface="+mn-lt"/>
              </a:rPr>
              <a:t> och välj </a:t>
            </a:r>
            <a:r>
              <a:rPr lang="sv-SE" sz="2000" b="1" dirty="0">
                <a:ea typeface="+mn-lt"/>
                <a:cs typeface="+mn-lt"/>
              </a:rPr>
              <a:t>Djurtrubbel</a:t>
            </a:r>
            <a:r>
              <a:rPr lang="sv-SE" sz="2000" dirty="0">
                <a:ea typeface="+mn-lt"/>
                <a:cs typeface="+mn-lt"/>
              </a:rPr>
              <a:t>.</a:t>
            </a:r>
            <a:endParaRPr lang="sv-SE" sz="2000">
              <a:ea typeface="Open Sans regular"/>
              <a:cs typeface="Open Sans regular"/>
            </a:endParaRPr>
          </a:p>
          <a:p>
            <a:endParaRPr lang="sv-SE" sz="2000" dirty="0">
              <a:ea typeface="Open Sans regular"/>
              <a:cs typeface="Open Sans regular"/>
            </a:endParaRPr>
          </a:p>
          <a:p>
            <a:r>
              <a:rPr lang="sv-SE" sz="2000" b="1" dirty="0">
                <a:ea typeface="Open Sans regular"/>
                <a:cs typeface="Open Sans regular"/>
              </a:rPr>
              <a:t>Välj djur. </a:t>
            </a:r>
            <a:r>
              <a:rPr lang="sv-SE" sz="2000" dirty="0">
                <a:ea typeface="Open Sans regular"/>
                <a:cs typeface="Open Sans regular"/>
              </a:rPr>
              <a:t>Är det en nyfödd kalv kan den läggas till manuellt. Annars finns alla djur från CDB i listan.</a:t>
            </a:r>
          </a:p>
          <a:p>
            <a:endParaRPr lang="sv-SE" sz="2000" dirty="0">
              <a:ea typeface="Open Sans regular"/>
              <a:cs typeface="Open Sans regular"/>
            </a:endParaRPr>
          </a:p>
          <a:p>
            <a:r>
              <a:rPr lang="sv-SE" sz="2000" dirty="0">
                <a:ea typeface="Open Sans regular"/>
                <a:cs typeface="Open Sans regular"/>
              </a:rPr>
              <a:t>Välj </a:t>
            </a:r>
            <a:r>
              <a:rPr lang="sv-SE" sz="2000" b="1" dirty="0">
                <a:ea typeface="Open Sans regular"/>
                <a:cs typeface="Open Sans regular"/>
              </a:rPr>
              <a:t>symtom</a:t>
            </a:r>
            <a:r>
              <a:rPr lang="sv-SE" sz="2000" dirty="0">
                <a:ea typeface="Open Sans regular"/>
                <a:cs typeface="Open Sans regular"/>
              </a:rPr>
              <a:t>.</a:t>
            </a:r>
            <a:endParaRPr lang="sv-SE">
              <a:ea typeface="Open Sans regular"/>
              <a:cs typeface="Open Sans regular"/>
            </a:endParaRPr>
          </a:p>
        </p:txBody>
      </p:sp>
      <p:pic>
        <p:nvPicPr>
          <p:cNvPr id="4" name="Bildobjekt 3" descr="En bild som visar text, skärmbild, Teckensnitt, nummer&#10;&#10;Automatiskt genererad beskrivning">
            <a:extLst>
              <a:ext uri="{FF2B5EF4-FFF2-40B4-BE49-F238E27FC236}">
                <a16:creationId xmlns:a16="http://schemas.microsoft.com/office/drawing/2014/main" id="{1255D969-704C-E71E-03F3-AF5EEDB864D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74792" t="77612" r="6458" b="13338"/>
          <a:stretch/>
        </p:blipFill>
        <p:spPr>
          <a:xfrm>
            <a:off x="4704954" y="5258292"/>
            <a:ext cx="868578" cy="909254"/>
          </a:xfrm>
          <a:prstGeom prst="rect">
            <a:avLst/>
          </a:prstGeom>
          <a:ln>
            <a:noFill/>
          </a:ln>
        </p:spPr>
      </p:pic>
      <p:cxnSp>
        <p:nvCxnSpPr>
          <p:cNvPr id="6" name="Rak pilkoppling 5">
            <a:extLst>
              <a:ext uri="{FF2B5EF4-FFF2-40B4-BE49-F238E27FC236}">
                <a16:creationId xmlns:a16="http://schemas.microsoft.com/office/drawing/2014/main" id="{FDC58662-1C90-1A15-ED4F-9A3910C11C45}"/>
              </a:ext>
            </a:extLst>
          </p:cNvPr>
          <p:cNvCxnSpPr/>
          <p:nvPr/>
        </p:nvCxnSpPr>
        <p:spPr>
          <a:xfrm>
            <a:off x="5670005" y="5662461"/>
            <a:ext cx="777040" cy="51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Bildobjekt 7" descr="En bild som visar text, skärmbild, Datorikon&#10;&#10;Automatiskt genererad beskrivning">
            <a:extLst>
              <a:ext uri="{FF2B5EF4-FFF2-40B4-BE49-F238E27FC236}">
                <a16:creationId xmlns:a16="http://schemas.microsoft.com/office/drawing/2014/main" id="{9DA82D8F-6D00-F6F5-9A07-8823ACCAB1C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5453" r="223" b="-103"/>
          <a:stretch/>
        </p:blipFill>
        <p:spPr>
          <a:xfrm>
            <a:off x="6551152" y="1679222"/>
            <a:ext cx="2257642" cy="4628451"/>
          </a:xfrm>
          <a:prstGeom prst="rect">
            <a:avLst/>
          </a:prstGeom>
        </p:spPr>
      </p:pic>
      <p:pic>
        <p:nvPicPr>
          <p:cNvPr id="9" name="Bildobjekt 8" descr="En bild som visar text, skärmbild&#10;&#10;Automatiskt genererad beskrivning">
            <a:extLst>
              <a:ext uri="{FF2B5EF4-FFF2-40B4-BE49-F238E27FC236}">
                <a16:creationId xmlns:a16="http://schemas.microsoft.com/office/drawing/2014/main" id="{C54C0314-A526-35CB-5975-A18FCC06E22A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5561" r="223" b="515"/>
          <a:stretch/>
        </p:blipFill>
        <p:spPr>
          <a:xfrm>
            <a:off x="8964153" y="1679222"/>
            <a:ext cx="2257642" cy="4592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9666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099340D-A9AC-1B7A-76CD-F0E3D4C1F9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Rapportera</a:t>
            </a:r>
            <a:r>
              <a:rPr lang="en-GB" dirty="0"/>
              <a:t> </a:t>
            </a:r>
            <a:r>
              <a:rPr lang="en-GB" dirty="0" err="1"/>
              <a:t>att</a:t>
            </a:r>
            <a:r>
              <a:rPr lang="en-GB" dirty="0"/>
              <a:t> </a:t>
            </a:r>
            <a:r>
              <a:rPr lang="en-GB" dirty="0" err="1"/>
              <a:t>ett</a:t>
            </a:r>
            <a:r>
              <a:rPr lang="en-GB" dirty="0"/>
              <a:t> </a:t>
            </a:r>
            <a:r>
              <a:rPr lang="en-GB" dirty="0" err="1"/>
              <a:t>djur</a:t>
            </a:r>
            <a:r>
              <a:rPr lang="en-GB" dirty="0"/>
              <a:t> blivit </a:t>
            </a:r>
            <a:r>
              <a:rPr lang="en-GB" dirty="0" err="1"/>
              <a:t>sjukt</a:t>
            </a:r>
            <a:endParaRPr lang="sv-SE" dirty="0" err="1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B649165C-5CE4-2813-A912-E22B0F8AFC21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817199" y="1578106"/>
            <a:ext cx="6503563" cy="4603294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sv-SE" sz="2000" dirty="0">
                <a:ea typeface="+mn-lt"/>
                <a:cs typeface="+mn-lt"/>
              </a:rPr>
              <a:t>På bekräftelsesidan kan </a:t>
            </a:r>
            <a:r>
              <a:rPr lang="sv-SE" sz="2000" b="1" dirty="0">
                <a:ea typeface="+mn-lt"/>
                <a:cs typeface="+mn-lt"/>
              </a:rPr>
              <a:t>mer information </a:t>
            </a:r>
            <a:r>
              <a:rPr lang="sv-SE" sz="2000" dirty="0">
                <a:ea typeface="+mn-lt"/>
                <a:cs typeface="+mn-lt"/>
              </a:rPr>
              <a:t>fyllas i: </a:t>
            </a:r>
            <a:endParaRPr lang="sv-SE" sz="2000" dirty="0"/>
          </a:p>
          <a:p>
            <a:pPr lvl="1">
              <a:buFont typeface="Courier New" panose="020B0604020202020204" pitchFamily="34" charset="0"/>
              <a:buChar char="o"/>
            </a:pPr>
            <a:r>
              <a:rPr lang="sv-SE" dirty="0">
                <a:ea typeface="Open Sans regular"/>
                <a:cs typeface="Open Sans regular"/>
              </a:rPr>
              <a:t>När symtomet upptäcktes </a:t>
            </a:r>
            <a:endParaRPr lang="sv-SE" dirty="0"/>
          </a:p>
          <a:p>
            <a:pPr lvl="1">
              <a:buFont typeface="Courier New" panose="020B0604020202020204" pitchFamily="34" charset="0"/>
              <a:buChar char="o"/>
            </a:pPr>
            <a:r>
              <a:rPr lang="sv-SE" dirty="0">
                <a:ea typeface="Open Sans regular"/>
                <a:cs typeface="Open Sans regular"/>
              </a:rPr>
              <a:t>Starta åtgärd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sv-SE" dirty="0">
                <a:ea typeface="Open Sans regular"/>
                <a:cs typeface="Open Sans regular"/>
              </a:rPr>
              <a:t>Ändra taggar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sv-SE" dirty="0">
                <a:ea typeface="Open Sans regular"/>
                <a:cs typeface="Open Sans regular"/>
              </a:rPr>
              <a:t>Kommentar på symtomet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sv-SE" dirty="0">
                <a:ea typeface="Open Sans regular"/>
                <a:cs typeface="Open Sans regular"/>
              </a:rPr>
              <a:t>Bilder (ladda upp eller ta ny)</a:t>
            </a:r>
          </a:p>
          <a:p>
            <a:endParaRPr lang="sv-SE" dirty="0">
              <a:ea typeface="Open Sans regular"/>
              <a:cs typeface="Open Sans regular"/>
            </a:endParaRPr>
          </a:p>
          <a:p>
            <a:r>
              <a:rPr lang="sv-SE" sz="2000" dirty="0">
                <a:ea typeface="Open Sans regular"/>
                <a:cs typeface="Open Sans regular"/>
              </a:rPr>
              <a:t>Bekräfta genom att välja "</a:t>
            </a:r>
            <a:r>
              <a:rPr lang="sv-SE" sz="2000" b="1" dirty="0">
                <a:ea typeface="Open Sans regular"/>
                <a:cs typeface="Open Sans regular"/>
              </a:rPr>
              <a:t>Endast tillsyn</a:t>
            </a:r>
            <a:r>
              <a:rPr lang="sv-SE" sz="2000" dirty="0">
                <a:ea typeface="Open Sans regular"/>
                <a:cs typeface="Open Sans regular"/>
              </a:rPr>
              <a:t>", eller genom att starta en åtgärd. </a:t>
            </a:r>
          </a:p>
        </p:txBody>
      </p:sp>
      <p:cxnSp>
        <p:nvCxnSpPr>
          <p:cNvPr id="6" name="Rak pilkoppling 5">
            <a:extLst>
              <a:ext uri="{FF2B5EF4-FFF2-40B4-BE49-F238E27FC236}">
                <a16:creationId xmlns:a16="http://schemas.microsoft.com/office/drawing/2014/main" id="{D645DAED-E35F-A15F-6416-055479A6B6CC}"/>
              </a:ext>
            </a:extLst>
          </p:cNvPr>
          <p:cNvCxnSpPr/>
          <p:nvPr/>
        </p:nvCxnSpPr>
        <p:spPr>
          <a:xfrm>
            <a:off x="7455060" y="3136573"/>
            <a:ext cx="777040" cy="51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Rak pilkoppling 7">
            <a:extLst>
              <a:ext uri="{FF2B5EF4-FFF2-40B4-BE49-F238E27FC236}">
                <a16:creationId xmlns:a16="http://schemas.microsoft.com/office/drawing/2014/main" id="{B2204854-0F8D-D653-B7FB-1D1A7C08722D}"/>
              </a:ext>
            </a:extLst>
          </p:cNvPr>
          <p:cNvCxnSpPr/>
          <p:nvPr/>
        </p:nvCxnSpPr>
        <p:spPr>
          <a:xfrm>
            <a:off x="7455060" y="3722183"/>
            <a:ext cx="777040" cy="51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ak pilkoppling 9">
            <a:extLst>
              <a:ext uri="{FF2B5EF4-FFF2-40B4-BE49-F238E27FC236}">
                <a16:creationId xmlns:a16="http://schemas.microsoft.com/office/drawing/2014/main" id="{3CD64B5B-DC05-95A7-CC2E-8D0A09965487}"/>
              </a:ext>
            </a:extLst>
          </p:cNvPr>
          <p:cNvCxnSpPr/>
          <p:nvPr/>
        </p:nvCxnSpPr>
        <p:spPr>
          <a:xfrm>
            <a:off x="7455060" y="4300740"/>
            <a:ext cx="777040" cy="51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ak pilkoppling 11">
            <a:extLst>
              <a:ext uri="{FF2B5EF4-FFF2-40B4-BE49-F238E27FC236}">
                <a16:creationId xmlns:a16="http://schemas.microsoft.com/office/drawing/2014/main" id="{B36919D5-83B4-1FDF-E179-1D362A423FE7}"/>
              </a:ext>
            </a:extLst>
          </p:cNvPr>
          <p:cNvCxnSpPr/>
          <p:nvPr/>
        </p:nvCxnSpPr>
        <p:spPr>
          <a:xfrm>
            <a:off x="7455061" y="5316740"/>
            <a:ext cx="777040" cy="51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Bildobjekt 12" descr="En bild som visar text, skärmbild, Teckensnitt, programvara&#10;&#10;Automatiskt genererad beskrivning">
            <a:extLst>
              <a:ext uri="{FF2B5EF4-FFF2-40B4-BE49-F238E27FC236}">
                <a16:creationId xmlns:a16="http://schemas.microsoft.com/office/drawing/2014/main" id="{EC07DD7C-F8E7-A472-DAAC-9F7CB6D59EE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5355" r="223" b="-103"/>
          <a:stretch/>
        </p:blipFill>
        <p:spPr>
          <a:xfrm>
            <a:off x="8427931" y="931334"/>
            <a:ext cx="2758587" cy="5672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51997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agricam">
      <a:dk1>
        <a:srgbClr val="000000"/>
      </a:dk1>
      <a:lt1>
        <a:srgbClr val="FFFFFF"/>
      </a:lt1>
      <a:dk2>
        <a:srgbClr val="009D59"/>
      </a:dk2>
      <a:lt2>
        <a:srgbClr val="E7E6E6"/>
      </a:lt2>
      <a:accent1>
        <a:srgbClr val="3C3E3E"/>
      </a:accent1>
      <a:accent2>
        <a:srgbClr val="00836E"/>
      </a:accent2>
      <a:accent3>
        <a:srgbClr val="009D59"/>
      </a:accent3>
      <a:accent4>
        <a:srgbClr val="367783"/>
      </a:accent4>
      <a:accent5>
        <a:srgbClr val="53B3AB"/>
      </a:accent5>
      <a:accent6>
        <a:srgbClr val="E96014"/>
      </a:accent6>
      <a:hlink>
        <a:srgbClr val="3C3E3E"/>
      </a:hlink>
      <a:folHlink>
        <a:srgbClr val="3C3E3E"/>
      </a:folHlink>
    </a:clrScheme>
    <a:fontScheme name="Open Sans">
      <a:majorFont>
        <a:latin typeface="Open Sans bold"/>
        <a:ea typeface=""/>
        <a:cs typeface=""/>
      </a:majorFont>
      <a:minorFont>
        <a:latin typeface="Open Sans regular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7" id="{BE876C99-4729-304E-BF1A-793652E8A353}" vid="{E0FAB7D7-3082-4246-8C8C-92CD7F005C82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8bfd664-f37e-4026-a8f4-a178484dd99e">
      <Terms xmlns="http://schemas.microsoft.com/office/infopath/2007/PartnerControls"/>
    </lcf76f155ced4ddcb4097134ff3c332f>
    <TaxCatchAll xmlns="d587d139-6558-407e-9867-a059a94de677" xsi:nil="true"/>
    <SharedWithUsers xmlns="d587d139-6558-407e-9867-a059a94de677">
      <UserInfo>
        <DisplayName>Amanda Segervall</DisplayName>
        <AccountId>41</AccountId>
        <AccountType/>
      </UserInfo>
      <UserInfo>
        <DisplayName>Victor Stern</DisplayName>
        <AccountId>32</AccountId>
        <AccountType/>
      </UserInfo>
      <UserInfo>
        <DisplayName>Elin Johansson</DisplayName>
        <AccountId>54</AccountId>
        <AccountType/>
      </UserInfo>
      <UserInfo>
        <DisplayName>Emelie Thorén</DisplayName>
        <AccountId>35</AccountId>
        <AccountType/>
      </UserInfo>
      <UserInfo>
        <DisplayName>Lisa Armerö</DisplayName>
        <AccountId>37</AccountId>
        <AccountType/>
      </UserInfo>
    </SharedWithUsers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7D138980201EF040A91E65498C0A48F9" ma:contentTypeVersion="15" ma:contentTypeDescription="Skapa ett nytt dokument." ma:contentTypeScope="" ma:versionID="53e514dd2d119c3474d5cda4e051bc1f">
  <xsd:schema xmlns:xsd="http://www.w3.org/2001/XMLSchema" xmlns:xs="http://www.w3.org/2001/XMLSchema" xmlns:p="http://schemas.microsoft.com/office/2006/metadata/properties" xmlns:ns2="c8bfd664-f37e-4026-a8f4-a178484dd99e" xmlns:ns3="d587d139-6558-407e-9867-a059a94de677" targetNamespace="http://schemas.microsoft.com/office/2006/metadata/properties" ma:root="true" ma:fieldsID="2e4e85d466b38d28a3a447e81bae4ac5" ns2:_="" ns3:_="">
    <xsd:import namespace="c8bfd664-f37e-4026-a8f4-a178484dd99e"/>
    <xsd:import namespace="d587d139-6558-407e-9867-a059a94de67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8bfd664-f37e-4026-a8f4-a178484dd99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Bildmarkeringar" ma:readOnly="false" ma:fieldId="{5cf76f15-5ced-4ddc-b409-7134ff3c332f}" ma:taxonomyMulti="true" ma:sspId="f3907a41-a53b-46b0-815c-31d6d98c3d4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587d139-6558-407e-9867-a059a94de677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b2dbb17f-6639-4278-98b9-e563190ba4e8}" ma:internalName="TaxCatchAll" ma:showField="CatchAllData" ma:web="d587d139-6558-407e-9867-a059a94de67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Dela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Delat med information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15669C4-6A00-4F6D-8958-B16E8F6FC76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20A4DE5-C43A-43DF-99D0-BE8F688212EE}">
  <ds:schemaRefs>
    <ds:schemaRef ds:uri="09fe3e40-313f-43ff-8a91-1f9158d0d553"/>
    <ds:schemaRef ds:uri="7b080248-9250-46b7-a380-fbc1d22a8948"/>
    <ds:schemaRef ds:uri="c8bfd664-f37e-4026-a8f4-a178484dd99e"/>
    <ds:schemaRef ds:uri="d587d139-6558-407e-9867-a059a94de677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8B076950-2642-4027-BF7E-42D814FBBF3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8bfd664-f37e-4026-a8f4-a178484dd99e"/>
    <ds:schemaRef ds:uri="d587d139-6558-407e-9867-a059a94de67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PP-mall</Template>
  <Application>Microsoft Office PowerPoint</Application>
  <PresentationFormat>Bredbild</PresentationFormat>
  <Slides>18</Slides>
  <Notes>0</Notes>
  <HiddenSlides>0</HiddenSlides>
  <ScaleCrop>false</ScaleCrop>
  <HeadingPairs>
    <vt:vector size="4" baseType="variant">
      <vt:variant>
        <vt:lpstr>Tema</vt:lpstr>
      </vt:variant>
      <vt:variant>
        <vt:i4>1</vt:i4>
      </vt:variant>
      <vt:variant>
        <vt:lpstr>Bildrubriker</vt:lpstr>
      </vt:variant>
      <vt:variant>
        <vt:i4>18</vt:i4>
      </vt:variant>
    </vt:vector>
  </HeadingPairs>
  <TitlesOfParts>
    <vt:vector size="19" baseType="lpstr">
      <vt:lpstr>Office-tema</vt:lpstr>
      <vt:lpstr>Rapportera symtom</vt:lpstr>
      <vt:lpstr>Innehållsförteckning</vt:lpstr>
      <vt:lpstr>Varför rapportera symtom</vt:lpstr>
      <vt:lpstr>Varför rapportera symtom</vt:lpstr>
      <vt:lpstr>Välj vilka symtom ni vill rapportera</vt:lpstr>
      <vt:lpstr>Välj vilka symtom ni vill rapportera  </vt:lpstr>
      <vt:lpstr>Rapportera att ett djur blivit sjukt</vt:lpstr>
      <vt:lpstr>Rapportera att ett djur blivit sjukt</vt:lpstr>
      <vt:lpstr>Rapportera att ett djur blivit sjukt</vt:lpstr>
      <vt:lpstr>Tillsynslistor</vt:lpstr>
      <vt:lpstr>Tillsynslistor</vt:lpstr>
      <vt:lpstr>Kommentera symtom</vt:lpstr>
      <vt:lpstr>Kommentera symtom</vt:lpstr>
      <vt:lpstr>Friskförklara</vt:lpstr>
      <vt:lpstr>Friskförklara</vt:lpstr>
      <vt:lpstr>Sammanfattning</vt:lpstr>
      <vt:lpstr>Mer info på Agricams Kunskapsbank</vt:lpstr>
      <vt:lpstr>Behöver du hjälp?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Juverhälsa   Har du lyft gårdens juverhälsa till nästa nivå?  Om inte, vad saknas för att du ska göra det?</dc:title>
  <dc:creator>Sofia Gunnarsson</dc:creator>
  <cp:revision>686</cp:revision>
  <cp:lastPrinted>2023-11-30T15:03:12Z</cp:lastPrinted>
  <dcterms:created xsi:type="dcterms:W3CDTF">2022-09-27T13:20:12Z</dcterms:created>
  <dcterms:modified xsi:type="dcterms:W3CDTF">2024-11-22T10:08:48Z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diaServiceImageTags">
    <vt:lpwstr/>
  </property>
  <property fmtid="{D5CDD505-2E9C-101B-9397-08002B2CF9AE}" pid="3" name="ContentTypeId">
    <vt:lpwstr>0x0101007D138980201EF040A91E65498C0A48F9</vt:lpwstr>
  </property>
  <property fmtid="{D5CDD505-2E9C-101B-9397-08002B2CF9AE}" pid="4" name="Order">
    <vt:r8>316300</vt:r8>
  </property>
  <property fmtid="{D5CDD505-2E9C-101B-9397-08002B2CF9AE}" pid="5" name="xd_Signature">
    <vt:bool>false</vt:bool>
  </property>
  <property fmtid="{D5CDD505-2E9C-101B-9397-08002B2CF9AE}" pid="6" name="xd_ProgID">
    <vt:lpwstr/>
  </property>
  <property fmtid="{D5CDD505-2E9C-101B-9397-08002B2CF9AE}" pid="7" name="_SourceUrl">
    <vt:lpwstr/>
  </property>
  <property fmtid="{D5CDD505-2E9C-101B-9397-08002B2CF9AE}" pid="8" name="_SharedFileIndex">
    <vt:lpwstr/>
  </property>
  <property fmtid="{D5CDD505-2E9C-101B-9397-08002B2CF9AE}" pid="9" name="ComplianceAssetId">
    <vt:lpwstr/>
  </property>
  <property fmtid="{D5CDD505-2E9C-101B-9397-08002B2CF9AE}" pid="10" name="TemplateUrl">
    <vt:lpwstr/>
  </property>
  <property fmtid="{D5CDD505-2E9C-101B-9397-08002B2CF9AE}" pid="11" name="_ExtendedDescription">
    <vt:lpwstr/>
  </property>
  <property fmtid="{D5CDD505-2E9C-101B-9397-08002B2CF9AE}" pid="12" name="TriggerFlowInfo">
    <vt:lpwstr/>
  </property>
</Properties>
</file>