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4454" r:id="rId5"/>
    <p:sldId id="4469" r:id="rId6"/>
    <p:sldId id="4471" r:id="rId7"/>
    <p:sldId id="4456" r:id="rId8"/>
    <p:sldId id="4472" r:id="rId9"/>
    <p:sldId id="4470" r:id="rId10"/>
    <p:sldId id="4488" r:id="rId11"/>
    <p:sldId id="4497" r:id="rId12"/>
    <p:sldId id="4489" r:id="rId13"/>
    <p:sldId id="4490" r:id="rId14"/>
    <p:sldId id="4491" r:id="rId15"/>
    <p:sldId id="4487" r:id="rId16"/>
    <p:sldId id="4486" r:id="rId17"/>
    <p:sldId id="4485" r:id="rId18"/>
    <p:sldId id="4484" r:id="rId19"/>
    <p:sldId id="4493" r:id="rId20"/>
    <p:sldId id="4492" r:id="rId21"/>
    <p:sldId id="4495" r:id="rId22"/>
    <p:sldId id="4494" r:id="rId23"/>
    <p:sldId id="4496" r:id="rId24"/>
    <p:sldId id="4483" r:id="rId25"/>
    <p:sldId id="4420" r:id="rId26"/>
    <p:sldId id="4419" r:id="rId27"/>
  </p:sldIdLst>
  <p:sldSz cx="12192000" cy="6858000"/>
  <p:notesSz cx="7099300" cy="93853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621A12-6657-A828-DB25-82233CE23DE7}" name="Lisa Widerberg" initials="LW" userId="S::lisa.widerberg@agricam.se::ededcea0-2478-4bce-a7e8-01e9b65a2b5e" providerId="AD"/>
  <p188:author id="{2F08ACA9-1E28-56EF-BD73-2261B52246C8}" name="Carina Stolt" initials="CS" userId="S::carina.stolt@agricam.se::9e669c04-1a9f-48c3-95a1-c709c94fefc8" providerId="AD"/>
  <p188:author id="{A006D4F5-0492-1EE6-A623-124B3E9EA540}" name="Erika Anderskär" initials="EA" userId="S::erika.anderskar@agricam.se::044997e6-c884-48dd-bfa4-956453a8898d" providerId="AD"/>
  <p188:author id="{CA9C86F9-8E6B-C23A-1686-48C798C97CB3}" name="David Van Gheel" initials="DG" userId="S::david.gheel@agricam.se::c3cf0d91-a83b-47f2-8b2b-f0c032e8e7f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E5B67C-7AC7-9804-FAFD-24CCD2D46D20}" v="839" dt="2024-11-20T17:07:14.0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83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19E22E82-D495-7248-962B-A9C074BCD8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CBA8025-2FB3-EA4F-90EA-26432C0B32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4FF26F68-85E5-564F-BA68-724A9C9B0D44}" type="datetimeFigureOut">
              <a:rPr lang="sv-SE" smtClean="0"/>
              <a:t>2024-11-22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1897408-E0C1-444E-9DA0-61AAFDA12F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5E6122A-965E-4A40-8843-F5D48709C7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4848B337-9A60-0443-9357-614FD352AF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9222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DFCCAA19-E581-44B0-B2C5-636C98727B91}" type="datetimeFigureOut">
              <a:rPr lang="sv-SE" smtClean="0"/>
              <a:t>2024-11-22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BA9DC774-9A3B-485A-B06D-0D2692A182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0480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40DF3F-8328-4666-ABA7-B27FF7D67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1818" y="2235200"/>
            <a:ext cx="9144000" cy="2387600"/>
          </a:xfrm>
        </p:spPr>
        <p:txBody>
          <a:bodyPr anchor="ctr">
            <a:noAutofit/>
          </a:bodyPr>
          <a:lstStyle>
            <a:lvl1pPr algn="l">
              <a:defRPr sz="4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DF8DF22-327F-44D7-A269-C109156BA4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3576" y="2208306"/>
            <a:ext cx="491905" cy="2387601"/>
          </a:xfrm>
          <a:prstGeom prst="rect">
            <a:avLst/>
          </a:prstGeom>
        </p:spPr>
      </p:pic>
      <p:pic>
        <p:nvPicPr>
          <p:cNvPr id="6" name="Bildobjekt 5" descr="En bild som visar tecken, ritning&#10;&#10;Automatiskt genererad beskrivning">
            <a:extLst>
              <a:ext uri="{FF2B5EF4-FFF2-40B4-BE49-F238E27FC236}">
                <a16:creationId xmlns:a16="http://schemas.microsoft.com/office/drawing/2014/main" id="{D0A161E4-9073-5B46-9CF9-C59B5A3C34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806" y="5587040"/>
            <a:ext cx="2872388" cy="7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03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4C1DC9-A529-4258-84B3-3E225B43C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80" y="303290"/>
            <a:ext cx="3926878" cy="1147441"/>
          </a:xfrm>
        </p:spPr>
        <p:txBody>
          <a:bodyPr anchor="b">
            <a:normAutofit/>
          </a:bodyPr>
          <a:lstStyle>
            <a:lvl1pPr>
              <a:defRPr sz="24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012FE16-57AA-45BC-B8EA-24C5DFF0FD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43412" y="303290"/>
            <a:ext cx="5694926" cy="57005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C24A36C4-B09D-48E5-BC74-44AE9C4B57AA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6080" y="1600201"/>
            <a:ext cx="3932237" cy="4403654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32180821-AC43-BD40-9BCF-BB7959BAC39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3DBAF89-8997-1040-8EED-05C5A583447E}" type="datetime1">
              <a:rPr lang="sv-SE" smtClean="0"/>
              <a:t>2024-11-22</a:t>
            </a:fld>
            <a:endParaRPr lang="sv-SE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5F1E5317-C706-E743-AB13-05631130762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8C6FFF60-9611-5D49-AED7-FB8B3C39176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93AF817-AB44-4B91-82E2-24011C49312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1065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Bakgr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">
            <a:extLst>
              <a:ext uri="{FF2B5EF4-FFF2-40B4-BE49-F238E27FC236}">
                <a16:creationId xmlns:a16="http://schemas.microsoft.com/office/drawing/2014/main" id="{C30219C7-36C5-4541-BD68-DE62C33F218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12191999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7CEB087-D8DF-4DFD-B503-86EBD88E89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502" y="4372824"/>
            <a:ext cx="5834031" cy="1888692"/>
          </a:xfrm>
        </p:spPr>
        <p:txBody>
          <a:bodyPr/>
          <a:lstStyle>
            <a:lvl1pPr>
              <a:defRPr b="0"/>
            </a:lvl1pPr>
          </a:lstStyle>
          <a:p>
            <a:r>
              <a:rPr lang="sv-SE"/>
              <a:t>Placera text på en yta av bilden som är jämn och gör att texten står ut och är tydlig.</a:t>
            </a:r>
          </a:p>
        </p:txBody>
      </p:sp>
    </p:spTree>
    <p:extLst>
      <p:ext uri="{BB962C8B-B14F-4D97-AF65-F5344CB8AC3E}">
        <p14:creationId xmlns:p14="http://schemas.microsoft.com/office/powerpoint/2010/main" val="989587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organis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DAB3D163-87F9-FB4A-A06D-017576DF68C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57830" y="623523"/>
            <a:ext cx="2077430" cy="2076658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bild 6">
            <a:extLst>
              <a:ext uri="{FF2B5EF4-FFF2-40B4-BE49-F238E27FC236}">
                <a16:creationId xmlns:a16="http://schemas.microsoft.com/office/drawing/2014/main" id="{1470F974-9824-E940-B662-B8F81BB7EB8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75770" y="623523"/>
            <a:ext cx="2077430" cy="2076658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bild 6">
            <a:extLst>
              <a:ext uri="{FF2B5EF4-FFF2-40B4-BE49-F238E27FC236}">
                <a16:creationId xmlns:a16="http://schemas.microsoft.com/office/drawing/2014/main" id="{EA93F55E-EB79-814E-9FB7-51E5E84C038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18970" y="623523"/>
            <a:ext cx="2077430" cy="2076658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7" name="Platshållare för bild 6">
            <a:extLst>
              <a:ext uri="{FF2B5EF4-FFF2-40B4-BE49-F238E27FC236}">
                <a16:creationId xmlns:a16="http://schemas.microsoft.com/office/drawing/2014/main" id="{B16AD097-68CE-C541-BD34-95B47475A5D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036909" y="623523"/>
            <a:ext cx="2077430" cy="2076658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9" name="Platshållare för bild 6">
            <a:extLst>
              <a:ext uri="{FF2B5EF4-FFF2-40B4-BE49-F238E27FC236}">
                <a16:creationId xmlns:a16="http://schemas.microsoft.com/office/drawing/2014/main" id="{C8277019-3448-6C44-B0A3-B59CA670903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41501" y="3578995"/>
            <a:ext cx="2077430" cy="2076658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1" name="Platshållare för bild 6">
            <a:extLst>
              <a:ext uri="{FF2B5EF4-FFF2-40B4-BE49-F238E27FC236}">
                <a16:creationId xmlns:a16="http://schemas.microsoft.com/office/drawing/2014/main" id="{DEB1E1E4-8481-B747-A666-3A23FA69EAB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59441" y="3578995"/>
            <a:ext cx="2077430" cy="2076658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3" name="Platshållare för bild 6">
            <a:extLst>
              <a:ext uri="{FF2B5EF4-FFF2-40B4-BE49-F238E27FC236}">
                <a16:creationId xmlns:a16="http://schemas.microsoft.com/office/drawing/2014/main" id="{592C1688-5F18-1240-B943-6A94EC7AD5E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402641" y="3578995"/>
            <a:ext cx="2077430" cy="2076658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5" name="Platshållare för bild 6">
            <a:extLst>
              <a:ext uri="{FF2B5EF4-FFF2-40B4-BE49-F238E27FC236}">
                <a16:creationId xmlns:a16="http://schemas.microsoft.com/office/drawing/2014/main" id="{04637CBC-C2A9-9A48-A37A-5CCE1FC626E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020580" y="3578995"/>
            <a:ext cx="2077430" cy="2076658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7" name="Platshållare för text 3">
            <a:extLst>
              <a:ext uri="{FF2B5EF4-FFF2-40B4-BE49-F238E27FC236}">
                <a16:creationId xmlns:a16="http://schemas.microsoft.com/office/drawing/2014/main" id="{BDC86B8E-019D-D645-9F79-936D4636E63E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41501" y="5750967"/>
            <a:ext cx="2214100" cy="646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8" name="Platshållare för text 3">
            <a:extLst>
              <a:ext uri="{FF2B5EF4-FFF2-40B4-BE49-F238E27FC236}">
                <a16:creationId xmlns:a16="http://schemas.microsoft.com/office/drawing/2014/main" id="{8BF5075C-A834-5749-8E16-B80C7268731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1041501" y="2782914"/>
            <a:ext cx="2214100" cy="646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9" name="Platshållare för text 3">
            <a:extLst>
              <a:ext uri="{FF2B5EF4-FFF2-40B4-BE49-F238E27FC236}">
                <a16:creationId xmlns:a16="http://schemas.microsoft.com/office/drawing/2014/main" id="{A6F24EE9-315A-F24E-AC7E-E2A04F9AE447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3636610" y="5750722"/>
            <a:ext cx="2214100" cy="646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0" name="Platshållare för text 3">
            <a:extLst>
              <a:ext uri="{FF2B5EF4-FFF2-40B4-BE49-F238E27FC236}">
                <a16:creationId xmlns:a16="http://schemas.microsoft.com/office/drawing/2014/main" id="{38A037F8-17E8-2448-BEE3-C22BC5469796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3636610" y="2782669"/>
            <a:ext cx="2214100" cy="646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5" name="Platshållare för text 3">
            <a:extLst>
              <a:ext uri="{FF2B5EF4-FFF2-40B4-BE49-F238E27FC236}">
                <a16:creationId xmlns:a16="http://schemas.microsoft.com/office/drawing/2014/main" id="{07123F84-F9B8-6A45-9A8F-E03EB2DEC529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6402641" y="5750967"/>
            <a:ext cx="2214100" cy="646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6" name="Platshållare för text 3">
            <a:extLst>
              <a:ext uri="{FF2B5EF4-FFF2-40B4-BE49-F238E27FC236}">
                <a16:creationId xmlns:a16="http://schemas.microsoft.com/office/drawing/2014/main" id="{1742CAAF-166D-954B-8A2C-885B66BA6107}"/>
              </a:ext>
            </a:extLst>
          </p:cNvPr>
          <p:cNvSpPr>
            <a:spLocks noGrp="1"/>
          </p:cNvSpPr>
          <p:nvPr>
            <p:ph type="body" sz="half" idx="27"/>
          </p:nvPr>
        </p:nvSpPr>
        <p:spPr>
          <a:xfrm>
            <a:off x="6402641" y="2782914"/>
            <a:ext cx="2214100" cy="646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7" name="Platshållare för text 3">
            <a:extLst>
              <a:ext uri="{FF2B5EF4-FFF2-40B4-BE49-F238E27FC236}">
                <a16:creationId xmlns:a16="http://schemas.microsoft.com/office/drawing/2014/main" id="{10869029-6BEA-5949-A00C-647A6226F605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8997750" y="5750722"/>
            <a:ext cx="2214100" cy="646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8" name="Platshållare för text 3">
            <a:extLst>
              <a:ext uri="{FF2B5EF4-FFF2-40B4-BE49-F238E27FC236}">
                <a16:creationId xmlns:a16="http://schemas.microsoft.com/office/drawing/2014/main" id="{EFF107E3-5F4C-1340-8EFE-99F0AF7DA1AD}"/>
              </a:ext>
            </a:extLst>
          </p:cNvPr>
          <p:cNvSpPr>
            <a:spLocks noGrp="1"/>
          </p:cNvSpPr>
          <p:nvPr>
            <p:ph type="body" sz="half" idx="29"/>
          </p:nvPr>
        </p:nvSpPr>
        <p:spPr>
          <a:xfrm>
            <a:off x="8997750" y="2782669"/>
            <a:ext cx="2214100" cy="646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132179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Uppmärksamhet - st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7">
            <a:extLst>
              <a:ext uri="{FF2B5EF4-FFF2-40B4-BE49-F238E27FC236}">
                <a16:creationId xmlns:a16="http://schemas.microsoft.com/office/drawing/2014/main" id="{3E527615-AC75-49EB-A45E-67AC9D5E8898}"/>
              </a:ext>
            </a:extLst>
          </p:cNvPr>
          <p:cNvSpPr txBox="1">
            <a:spLocks/>
          </p:cNvSpPr>
          <p:nvPr userDrawn="1"/>
        </p:nvSpPr>
        <p:spPr>
          <a:xfrm>
            <a:off x="838200" y="1161617"/>
            <a:ext cx="10515600" cy="45347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E00A66E9-0E22-454B-9488-BCB98CFB11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5278" y="1604596"/>
            <a:ext cx="9781443" cy="3648807"/>
          </a:xfrm>
        </p:spPr>
        <p:txBody>
          <a:bodyPr anchor="ctr">
            <a:normAutofit/>
          </a:bodyPr>
          <a:lstStyle>
            <a:lvl1pPr algn="ctr">
              <a:defRPr sz="4000" b="0">
                <a:solidFill>
                  <a:schemeClr val="accent6"/>
                </a:solidFill>
              </a:defRPr>
            </a:lvl1pPr>
          </a:lstStyle>
          <a:p>
            <a:r>
              <a:rPr lang="sv-SE"/>
              <a:t>Klicka här för att lägga till något du vill ska få mycket uppmärksamhet och anpassa textstorleken efter det</a:t>
            </a:r>
          </a:p>
        </p:txBody>
      </p:sp>
    </p:spTree>
    <p:extLst>
      <p:ext uri="{BB962C8B-B14F-4D97-AF65-F5344CB8AC3E}">
        <p14:creationId xmlns:p14="http://schemas.microsoft.com/office/powerpoint/2010/main" val="4176652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F19ADE-7F8B-442B-943B-ADF254DEEF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5361" y="2115042"/>
            <a:ext cx="7563416" cy="2627915"/>
          </a:xfrm>
        </p:spPr>
        <p:txBody>
          <a:bodyPr anchor="t">
            <a:normAutofit/>
          </a:bodyPr>
          <a:lstStyle>
            <a:lvl1pPr>
              <a:defRPr sz="3200" b="0" i="1">
                <a:latin typeface="+mn-lt"/>
              </a:defRPr>
            </a:lvl1pPr>
          </a:lstStyle>
          <a:p>
            <a:r>
              <a:rPr lang="sv-SE"/>
              <a:t>Klicka här för att lägga till ett citat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AB7CB61B-F7BB-4758-90F1-E536760313A4}"/>
              </a:ext>
            </a:extLst>
          </p:cNvPr>
          <p:cNvSpPr txBox="1">
            <a:spLocks/>
          </p:cNvSpPr>
          <p:nvPr userDrawn="1"/>
        </p:nvSpPr>
        <p:spPr>
          <a:xfrm>
            <a:off x="2495361" y="1162919"/>
            <a:ext cx="1245229" cy="9521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v-SE" sz="13900">
                <a:solidFill>
                  <a:schemeClr val="accent5"/>
                </a:solidFill>
                <a:latin typeface="+mj-lt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6008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Avslut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671E53-A024-4F46-A99D-685F8E7859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78652"/>
            <a:ext cx="10515600" cy="1094397"/>
          </a:xfrm>
        </p:spPr>
        <p:txBody>
          <a:bodyPr anchor="ctr">
            <a:normAutofit/>
          </a:bodyPr>
          <a:lstStyle>
            <a:lvl1pPr algn="ctr">
              <a:defRPr sz="4000" b="0"/>
            </a:lvl1pPr>
          </a:lstStyle>
          <a:p>
            <a:r>
              <a:rPr lang="sv-SE"/>
              <a:t>Skriv avslutande tack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B6419E0-EFFC-7D4D-A605-6BF45BC73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E7A6-0ADE-8F46-92BF-76AF4F29C28E}" type="datetime1">
              <a:rPr lang="sv-SE" smtClean="0"/>
              <a:t>2024-11-22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F5C6D47-D0F6-E04D-A049-627F2244E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72792FD-D753-A043-95A2-6B4D2BAA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F817-AB44-4B91-82E2-24011C49312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0893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Följ 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671E53-A024-4F46-A99D-685F8E7859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11512"/>
            <a:ext cx="10515600" cy="831930"/>
          </a:xfr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sv-SE"/>
              <a:t>Skriv - Tack! eller Följ oss!</a:t>
            </a:r>
          </a:p>
        </p:txBody>
      </p:sp>
      <p:pic>
        <p:nvPicPr>
          <p:cNvPr id="14" name="Bildobjekt 13" descr="En bild som visar ritning, rum&#10;&#10;Automatiskt genererad beskrivning">
            <a:extLst>
              <a:ext uri="{FF2B5EF4-FFF2-40B4-BE49-F238E27FC236}">
                <a16:creationId xmlns:a16="http://schemas.microsoft.com/office/drawing/2014/main" id="{1BA148D7-A080-478C-8203-3E40B0FA91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8" t="8897" r="55716" b="55831"/>
          <a:stretch/>
        </p:blipFill>
        <p:spPr>
          <a:xfrm>
            <a:off x="3488630" y="3904750"/>
            <a:ext cx="472770" cy="461665"/>
          </a:xfrm>
          <a:prstGeom prst="rect">
            <a:avLst/>
          </a:prstGeom>
        </p:spPr>
      </p:pic>
      <p:pic>
        <p:nvPicPr>
          <p:cNvPr id="1034" name="Picture 10" descr="Linkedin Logo Stock Illustrations – 1,230 Linkedin Logo Stock ...">
            <a:extLst>
              <a:ext uri="{FF2B5EF4-FFF2-40B4-BE49-F238E27FC236}">
                <a16:creationId xmlns:a16="http://schemas.microsoft.com/office/drawing/2014/main" id="{15311400-E6B9-4EBB-B189-5BD95CE6B0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8" t="56076" r="7820" b="3038"/>
          <a:stretch/>
        </p:blipFill>
        <p:spPr bwMode="auto">
          <a:xfrm>
            <a:off x="2941001" y="3904750"/>
            <a:ext cx="482139" cy="47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8649FF3A-AF6D-4D44-9303-A318A13380E1}"/>
              </a:ext>
            </a:extLst>
          </p:cNvPr>
          <p:cNvSpPr/>
          <p:nvPr userDrawn="1"/>
        </p:nvSpPr>
        <p:spPr>
          <a:xfrm>
            <a:off x="4120455" y="3913899"/>
            <a:ext cx="1830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v-SE" sz="2400" err="1"/>
              <a:t>Agricam</a:t>
            </a:r>
            <a:r>
              <a:rPr lang="sv-SE" sz="2400"/>
              <a:t> AB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12A46858-CE44-41C5-AEB4-ACC09B6BF9EA}"/>
              </a:ext>
            </a:extLst>
          </p:cNvPr>
          <p:cNvSpPr/>
          <p:nvPr userDrawn="1"/>
        </p:nvSpPr>
        <p:spPr>
          <a:xfrm>
            <a:off x="6730244" y="3904750"/>
            <a:ext cx="2520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v-SE" sz="2400"/>
              <a:t>www.agricam.se</a:t>
            </a:r>
          </a:p>
        </p:txBody>
      </p:sp>
    </p:spTree>
    <p:extLst>
      <p:ext uri="{BB962C8B-B14F-4D97-AF65-F5344CB8AC3E}">
        <p14:creationId xmlns:p14="http://schemas.microsoft.com/office/powerpoint/2010/main" val="433389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96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ytt kapitel/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9E66151C-8AD4-4BBC-864E-BF63A3DE4360}"/>
              </a:ext>
            </a:extLst>
          </p:cNvPr>
          <p:cNvSpPr/>
          <p:nvPr userDrawn="1"/>
        </p:nvSpPr>
        <p:spPr>
          <a:xfrm>
            <a:off x="885731" y="563073"/>
            <a:ext cx="10420538" cy="44407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57FC3F41-DD0E-4E62-B591-A5DF9ACC9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48036"/>
            <a:ext cx="9144000" cy="126154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29FD1ACB-0B40-4926-8E3E-7A7AEA2C6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956732"/>
            <a:ext cx="9144000" cy="2299230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6" name="Bildobjekt 5" descr="En bild som visar tecken, ritning&#10;&#10;Automatiskt genererad beskrivning">
            <a:extLst>
              <a:ext uri="{FF2B5EF4-FFF2-40B4-BE49-F238E27FC236}">
                <a16:creationId xmlns:a16="http://schemas.microsoft.com/office/drawing/2014/main" id="{8E8AF664-BC78-3C40-84C6-EA4C31CE2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806" y="5587040"/>
            <a:ext cx="2872388" cy="7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7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innehål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84FA0F-FFA0-4152-8ACB-882BA8F29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4F88D773-BB9F-B949-B05D-F214B78A8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D1D8-4EF3-C944-BA5E-363E4F1A9DED}" type="datetime1">
              <a:rPr lang="sv-SE" smtClean="0"/>
              <a:t>2024-11-22</a:t>
            </a:fld>
            <a:endParaRPr lang="sv-SE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C06689CC-61C4-D94B-9D5A-BBD6FB236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ACC69B7E-1E15-DF49-99E7-CA6F3A189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F817-AB44-4B91-82E2-24011C493124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BC9A0B1-D256-D64E-A83D-9FCE909D11B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7199" y="1578106"/>
            <a:ext cx="9941352" cy="4603294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0392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 och bild (skalas i placehold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84FA0F-FFA0-4152-8ACB-882BA8F29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DAB3D163-87F9-FB4A-A06D-017576DF68C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6081" y="1586929"/>
            <a:ext cx="9942470" cy="4603294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6D6EC97-3C1D-C44A-AC81-6008697E9A3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3919C30-C3F9-D34F-8E97-C866343C8DD4}" type="datetime1">
              <a:rPr lang="sv-SE" smtClean="0"/>
              <a:t>2024-11-22</a:t>
            </a:fld>
            <a:endParaRPr lang="sv-SE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3B2A61AF-6172-594E-9FFD-8BB552070E2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737832E7-E06F-E04D-BBCF-BBF4E489B01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93AF817-AB44-4B91-82E2-24011C49312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1522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711471-E126-4455-B1F9-D9D467A92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99" y="676600"/>
            <a:ext cx="4786896" cy="79911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7E65B805-40B5-420F-B96C-04D797DA5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199" y="1578106"/>
            <a:ext cx="4786895" cy="4603294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 useBgFill="1">
        <p:nvSpPr>
          <p:cNvPr id="8" name="Platshållare för bild 2">
            <a:extLst>
              <a:ext uri="{FF2B5EF4-FFF2-40B4-BE49-F238E27FC236}">
                <a16:creationId xmlns:a16="http://schemas.microsoft.com/office/drawing/2014/main" id="{55AA8D94-727E-4B36-A747-3CF6AB05782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318738" y="0"/>
            <a:ext cx="5873261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datum 14">
            <a:extLst>
              <a:ext uri="{FF2B5EF4-FFF2-40B4-BE49-F238E27FC236}">
                <a16:creationId xmlns:a16="http://schemas.microsoft.com/office/drawing/2014/main" id="{2523CDCB-3F95-1440-8E91-CE61324D760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D4FB729-A609-C14A-A058-3E49952A4E7D}" type="datetime1">
              <a:rPr lang="sv-SE" smtClean="0"/>
              <a:t>2024-11-22</a:t>
            </a:fld>
            <a:endParaRPr lang="sv-SE"/>
          </a:p>
        </p:txBody>
      </p:sp>
      <p:sp>
        <p:nvSpPr>
          <p:cNvPr id="16" name="Platshållare för sidfot 15">
            <a:extLst>
              <a:ext uri="{FF2B5EF4-FFF2-40B4-BE49-F238E27FC236}">
                <a16:creationId xmlns:a16="http://schemas.microsoft.com/office/drawing/2014/main" id="{3C066EC0-34BE-7F4E-BF7C-C0DAC4DF237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7" name="Platshållare för bildnummer 16">
            <a:extLst>
              <a:ext uri="{FF2B5EF4-FFF2-40B4-BE49-F238E27FC236}">
                <a16:creationId xmlns:a16="http://schemas.microsoft.com/office/drawing/2014/main" id="{10823265-57FC-594A-A6D0-ABA4343FBF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93AF817-AB44-4B91-82E2-24011C49312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52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7284EE6-A8BA-4978-9732-7898DFD60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6080" y="1586929"/>
            <a:ext cx="4771920" cy="4568340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E837CF7-2DD9-407D-8409-C6E05091AC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88864" y="1586927"/>
            <a:ext cx="4771920" cy="4568340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E342B413-77ED-41F9-9280-87F1DD936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80" y="275900"/>
            <a:ext cx="9942471" cy="1094397"/>
          </a:xfrm>
        </p:spPr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03B2AF0-9782-1F4B-944B-04A446CD9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324-7814-5C4B-A21F-622FF1D9B392}" type="datetime1">
              <a:rPr lang="sv-SE" smtClean="0"/>
              <a:t>2024-11-22</a:t>
            </a:fld>
            <a:endParaRPr lang="sv-SE"/>
          </a:p>
        </p:txBody>
      </p:sp>
      <p:sp>
        <p:nvSpPr>
          <p:cNvPr id="13" name="Platshållare för sidfot 12">
            <a:extLst>
              <a:ext uri="{FF2B5EF4-FFF2-40B4-BE49-F238E27FC236}">
                <a16:creationId xmlns:a16="http://schemas.microsoft.com/office/drawing/2014/main" id="{AE407000-9A58-7E4E-A75F-682564E5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48E031BF-84A7-094A-9CA5-DA3463D78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F817-AB44-4B91-82E2-24011C49312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7594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C8A1BA-8C73-4B7D-AC89-0FF1E4ACA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532E7C6-2F25-2D43-A0A2-5899DF3BA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8B41-6A67-554B-8F71-6617A1631838}" type="datetime1">
              <a:rPr lang="sv-SE" smtClean="0"/>
              <a:t>2024-11-22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78DC358-8F13-4C4E-B631-3B2FC3983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5DBACDB-FC07-3F4E-9749-D484985A4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F817-AB44-4B91-82E2-24011C49312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8237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Endast 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FD035480-E5E2-074E-8186-3F0026E6E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A758-31A7-1444-9035-4B58BF694B79}" type="datetime1">
              <a:rPr lang="sv-SE" smtClean="0"/>
              <a:t>2024-11-22</a:t>
            </a:fld>
            <a:endParaRPr lang="sv-SE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F5A09695-B855-9649-A857-BD077C65B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7F92ECA1-763C-CE4D-8F71-907368CED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F817-AB44-4B91-82E2-24011C49312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098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D13664BD-FF34-41BC-BEDF-704A45A1F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80" y="303290"/>
            <a:ext cx="3926878" cy="1147441"/>
          </a:xfrm>
        </p:spPr>
        <p:txBody>
          <a:bodyPr anchor="b">
            <a:noAutofit/>
          </a:bodyPr>
          <a:lstStyle>
            <a:lvl1pPr>
              <a:defRPr sz="24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C14556B7-8C7F-45CD-B5B7-FF924AA1C716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6080" y="1600201"/>
            <a:ext cx="3932237" cy="4403654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innehåll 3">
            <a:extLst>
              <a:ext uri="{FF2B5EF4-FFF2-40B4-BE49-F238E27FC236}">
                <a16:creationId xmlns:a16="http://schemas.microsoft.com/office/drawing/2014/main" id="{E7072CB7-9EAA-6D49-82CE-B4337BD51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8771" y="303289"/>
            <a:ext cx="5689566" cy="5700565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2E57B6B9-7F91-1349-959B-BA7311A7F5D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099D979-58B8-6C4E-BFAF-06C5D573FAFB}" type="datetime1">
              <a:rPr lang="sv-SE" smtClean="0"/>
              <a:t>2024-11-22</a:t>
            </a:fld>
            <a:endParaRPr lang="sv-SE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E4B61E7E-6EA2-B24A-9626-B6D5C38450E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E67ACF0B-ED5D-1A48-8156-15D60187EDC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93AF817-AB44-4B91-82E2-24011C49312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7235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969B6BB-8E97-4C70-858D-CABF42E4A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80" y="275900"/>
            <a:ext cx="9942471" cy="10943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1937DBF-672C-432F-BAFA-984B8A592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6080" y="1586928"/>
            <a:ext cx="9942472" cy="4603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2641FA5-93C8-4815-89F8-F272372336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10669" y="6347555"/>
            <a:ext cx="1632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BD4B1-2743-B04E-8784-2847179CD6FC}" type="datetime1">
              <a:rPr lang="sv-SE" smtClean="0"/>
              <a:t>2024-11-22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CA4869-507C-493C-97A2-2E369322A6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7200" y="6347555"/>
            <a:ext cx="7452843" cy="365125"/>
          </a:xfrm>
          <a:prstGeom prst="rect">
            <a:avLst/>
          </a:prstGeom>
          <a:blipFill dpi="0" rotWithShape="1">
            <a:blip r:embed="rId19"/>
            <a:srcRect/>
            <a:stretch>
              <a:fillRect l="1000" r="78000"/>
            </a:stretch>
          </a:blipFill>
        </p:spPr>
        <p:txBody>
          <a:bodyPr vert="horz" lIns="2160000" tIns="45720" rIns="91440" bIns="45720" numCol="2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CEA93B2-08FC-42EA-BEDB-A2FFC90BD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4907" y="6347555"/>
            <a:ext cx="59201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AF817-AB44-4B91-82E2-24011C493124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F5CB910-4816-4A75-941A-4B63432E8E92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667744" y="0"/>
            <a:ext cx="5242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5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9" r:id="rId3"/>
    <p:sldLayoutId id="2147483650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2" r:id="rId11"/>
    <p:sldLayoutId id="2147483670" r:id="rId12"/>
    <p:sldLayoutId id="2147483661" r:id="rId13"/>
    <p:sldLayoutId id="2147483659" r:id="rId14"/>
    <p:sldLayoutId id="2147483658" r:id="rId15"/>
    <p:sldLayoutId id="2147483671" r:id="rId16"/>
    <p:sldLayoutId id="2147483664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1025" indent="-22225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6938" indent="-227013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18415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00163" indent="-141288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knowledge.agricam.se/knowledge/produktnyheter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mailto:support@agricam.se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AE0FB9B2-750B-2F3C-3197-45AE9C0620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sv-SE" dirty="0">
                <a:ea typeface="Open Sans regular"/>
                <a:cs typeface="Open Sans regular"/>
              </a:rPr>
              <a:t>Se var djuren är</a:t>
            </a: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A6FFC8F6-D1F3-B473-9F44-009F86FA5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Platshantering</a:t>
            </a:r>
            <a:endParaRPr lang="sv-SE" dirty="0" err="1"/>
          </a:p>
        </p:txBody>
      </p:sp>
    </p:spTree>
    <p:extLst>
      <p:ext uri="{BB962C8B-B14F-4D97-AF65-F5344CB8AC3E}">
        <p14:creationId xmlns:p14="http://schemas.microsoft.com/office/powerpoint/2010/main" val="1933159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6FB8BC-8070-6327-294B-E0351F123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ea typeface="+mj-lt"/>
                <a:cs typeface="+mj-lt"/>
              </a:rPr>
              <a:t>Inställningar</a:t>
            </a:r>
            <a:r>
              <a:rPr lang="en-GB" dirty="0">
                <a:ea typeface="+mj-lt"/>
                <a:cs typeface="+mj-lt"/>
              </a:rPr>
              <a:t> för </a:t>
            </a:r>
            <a:r>
              <a:rPr lang="en-GB" dirty="0" err="1">
                <a:ea typeface="+mj-lt"/>
                <a:cs typeface="+mj-lt"/>
              </a:rPr>
              <a:t>platser</a:t>
            </a:r>
            <a:endParaRPr lang="sv-SE" b="0" dirty="0" err="1">
              <a:ea typeface="+mj-lt"/>
              <a:cs typeface="+mj-lt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F4AFE70-1672-9263-6DFD-067E8C2C7AD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7199" y="1553123"/>
            <a:ext cx="3817246" cy="462827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2000" b="1" dirty="0">
                <a:ea typeface="Open Sans regular"/>
                <a:cs typeface="Open Sans regular"/>
              </a:rPr>
              <a:t>Fasta placeringar</a:t>
            </a:r>
            <a:r>
              <a:rPr lang="sv-SE" sz="2000" dirty="0">
                <a:ea typeface="Open Sans regular"/>
                <a:cs typeface="Open Sans regular"/>
              </a:rPr>
              <a:t> används om ni vill att varje djurplats ska få ett nummer. </a:t>
            </a:r>
            <a:endParaRPr lang="sv-SE">
              <a:ea typeface="Open Sans regular"/>
              <a:cs typeface="Open Sans regular"/>
            </a:endParaRPr>
          </a:p>
          <a:p>
            <a:endParaRPr lang="sv-SE" sz="2000" dirty="0">
              <a:ea typeface="Open Sans regular"/>
              <a:cs typeface="Open Sans regular"/>
            </a:endParaRPr>
          </a:p>
          <a:p>
            <a:r>
              <a:rPr lang="sv-SE" sz="2000" dirty="0">
                <a:ea typeface="Open Sans regular"/>
                <a:cs typeface="Open Sans regular"/>
              </a:rPr>
              <a:t>Fyll i </a:t>
            </a:r>
            <a:r>
              <a:rPr lang="sv-SE" sz="2000" b="1" dirty="0">
                <a:ea typeface="Open Sans regular"/>
                <a:cs typeface="Open Sans regular"/>
              </a:rPr>
              <a:t>Från </a:t>
            </a:r>
            <a:r>
              <a:rPr lang="sv-SE" sz="2000" dirty="0">
                <a:ea typeface="Open Sans regular"/>
                <a:cs typeface="Open Sans regular"/>
              </a:rPr>
              <a:t>- </a:t>
            </a:r>
            <a:r>
              <a:rPr lang="sv-SE" sz="2000" b="1" dirty="0">
                <a:ea typeface="Open Sans regular"/>
                <a:cs typeface="Open Sans regular"/>
              </a:rPr>
              <a:t>Till</a:t>
            </a:r>
            <a:r>
              <a:rPr lang="sv-SE" sz="2000" dirty="0">
                <a:ea typeface="Open Sans regular"/>
                <a:cs typeface="Open Sans regular"/>
              </a:rPr>
              <a:t> för att ge placeringarna ett nummer.</a:t>
            </a:r>
          </a:p>
          <a:p>
            <a:endParaRPr lang="sv-SE" sz="2000" dirty="0">
              <a:ea typeface="Open Sans regular"/>
              <a:cs typeface="Open Sans regular"/>
            </a:endParaRPr>
          </a:p>
          <a:p>
            <a:r>
              <a:rPr lang="sv-SE" sz="2000" dirty="0">
                <a:ea typeface="Open Sans regular"/>
                <a:cs typeface="Open Sans regular"/>
              </a:rPr>
              <a:t>Det passar bra till t.ex. </a:t>
            </a:r>
            <a:r>
              <a:rPr lang="sv-SE" sz="2000" b="1" dirty="0">
                <a:ea typeface="Open Sans regular"/>
                <a:cs typeface="Open Sans regular"/>
              </a:rPr>
              <a:t>ensamboxar</a:t>
            </a:r>
            <a:r>
              <a:rPr lang="sv-SE" sz="2000" dirty="0">
                <a:ea typeface="Open Sans regular"/>
                <a:cs typeface="Open Sans regular"/>
              </a:rPr>
              <a:t>, men kanske inte är så hjälpsamt på ett bete eller i en stor box.</a:t>
            </a:r>
          </a:p>
          <a:p>
            <a:endParaRPr lang="sv-SE" sz="2000" dirty="0">
              <a:ea typeface="Open Sans regular"/>
              <a:cs typeface="Open Sans regular"/>
            </a:endParaRPr>
          </a:p>
          <a:p>
            <a:r>
              <a:rPr lang="sv-SE" sz="2000" dirty="0">
                <a:ea typeface="Open Sans regular"/>
                <a:cs typeface="Open Sans regular"/>
              </a:rPr>
              <a:t>Då står det också på djuret exakt i vilken box den står. </a:t>
            </a:r>
          </a:p>
        </p:txBody>
      </p:sp>
      <p:pic>
        <p:nvPicPr>
          <p:cNvPr id="4" name="Bildobjekt 3" descr="En bild som visar text, linje, skärmbild, Teckensnitt&#10;&#10;Automatiskt genererad beskrivning">
            <a:extLst>
              <a:ext uri="{FF2B5EF4-FFF2-40B4-BE49-F238E27FC236}">
                <a16:creationId xmlns:a16="http://schemas.microsoft.com/office/drawing/2014/main" id="{613244C7-A46A-E7F2-CA8A-A80E0B954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324" y="1555800"/>
            <a:ext cx="5572107" cy="806146"/>
          </a:xfrm>
          <a:prstGeom prst="rect">
            <a:avLst/>
          </a:prstGeom>
        </p:spPr>
      </p:pic>
      <p:pic>
        <p:nvPicPr>
          <p:cNvPr id="6" name="Bildobjekt 5" descr="En bild som visar text, skärmbild, Teckensnitt, programvara&#10;&#10;Automatiskt genererad beskrivning">
            <a:extLst>
              <a:ext uri="{FF2B5EF4-FFF2-40B4-BE49-F238E27FC236}">
                <a16:creationId xmlns:a16="http://schemas.microsoft.com/office/drawing/2014/main" id="{042BC86F-4BD9-5339-6A1D-60BCD11DFE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540" r="308" b="142"/>
          <a:stretch/>
        </p:blipFill>
        <p:spPr>
          <a:xfrm>
            <a:off x="6751954" y="2497436"/>
            <a:ext cx="1954255" cy="4000908"/>
          </a:xfrm>
          <a:prstGeom prst="rect">
            <a:avLst/>
          </a:prstGeom>
        </p:spPr>
      </p:pic>
      <p:pic>
        <p:nvPicPr>
          <p:cNvPr id="14" name="Bildobjekt 13" descr="En bild som visar text, skärmbild, Teckensnitt, Webbsida&#10;&#10;Automatiskt genererad beskrivning">
            <a:extLst>
              <a:ext uri="{FF2B5EF4-FFF2-40B4-BE49-F238E27FC236}">
                <a16:creationId xmlns:a16="http://schemas.microsoft.com/office/drawing/2014/main" id="{AA4E7526-62D9-CF2F-1EC5-C0E0717A83C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5000" r="-1111" b="51337"/>
          <a:stretch/>
        </p:blipFill>
        <p:spPr>
          <a:xfrm>
            <a:off x="8904080" y="3431519"/>
            <a:ext cx="2752494" cy="1420338"/>
          </a:xfrm>
          <a:prstGeom prst="rect">
            <a:avLst/>
          </a:prstGeom>
        </p:spPr>
      </p:pic>
      <p:cxnSp>
        <p:nvCxnSpPr>
          <p:cNvPr id="15" name="Rak pilkoppling 14">
            <a:extLst>
              <a:ext uri="{FF2B5EF4-FFF2-40B4-BE49-F238E27FC236}">
                <a16:creationId xmlns:a16="http://schemas.microsoft.com/office/drawing/2014/main" id="{916F626E-7E69-DFC9-4700-826FF7645CC6}"/>
              </a:ext>
            </a:extLst>
          </p:cNvPr>
          <p:cNvCxnSpPr>
            <a:cxnSpLocks/>
          </p:cNvCxnSpPr>
          <p:nvPr/>
        </p:nvCxnSpPr>
        <p:spPr>
          <a:xfrm flipV="1">
            <a:off x="8462989" y="4634803"/>
            <a:ext cx="440608" cy="1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6632B8C7-611E-9279-727B-5DCEDD21BCCA}"/>
              </a:ext>
            </a:extLst>
          </p:cNvPr>
          <p:cNvCxnSpPr>
            <a:cxnSpLocks/>
          </p:cNvCxnSpPr>
          <p:nvPr/>
        </p:nvCxnSpPr>
        <p:spPr>
          <a:xfrm flipV="1">
            <a:off x="6220710" y="4666032"/>
            <a:ext cx="440608" cy="1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ruta 6">
            <a:extLst>
              <a:ext uri="{FF2B5EF4-FFF2-40B4-BE49-F238E27FC236}">
                <a16:creationId xmlns:a16="http://schemas.microsoft.com/office/drawing/2014/main" id="{1DF84E8F-A704-9BF5-C28C-C1B521CE1B5E}"/>
              </a:ext>
            </a:extLst>
          </p:cNvPr>
          <p:cNvSpPr txBox="1"/>
          <p:nvPr/>
        </p:nvSpPr>
        <p:spPr>
          <a:xfrm>
            <a:off x="5360379" y="4347442"/>
            <a:ext cx="8623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600" b="1" dirty="0"/>
              <a:t>Från 1</a:t>
            </a:r>
            <a:endParaRPr lang="sv-SE" sz="1600" b="1">
              <a:ea typeface="Open Sans regular"/>
              <a:cs typeface="Open Sans regular"/>
            </a:endParaRPr>
          </a:p>
          <a:p>
            <a:r>
              <a:rPr lang="sv-SE" sz="1600" b="1" dirty="0"/>
              <a:t>Till 10</a:t>
            </a:r>
            <a:endParaRPr lang="sv-SE" sz="1600" b="1" dirty="0">
              <a:ea typeface="Open Sans regular"/>
              <a:cs typeface="Open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17670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6FB8BC-8070-6327-294B-E0351F123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ea typeface="+mj-lt"/>
                <a:cs typeface="+mj-lt"/>
              </a:rPr>
              <a:t>Inställningar</a:t>
            </a:r>
            <a:r>
              <a:rPr lang="en-GB" dirty="0">
                <a:ea typeface="+mj-lt"/>
                <a:cs typeface="+mj-lt"/>
              </a:rPr>
              <a:t> för </a:t>
            </a:r>
            <a:r>
              <a:rPr lang="en-GB" dirty="0" err="1">
                <a:ea typeface="+mj-lt"/>
                <a:cs typeface="+mj-lt"/>
              </a:rPr>
              <a:t>platser</a:t>
            </a:r>
            <a:endParaRPr lang="sv-SE" b="0" dirty="0" err="1">
              <a:ea typeface="+mj-lt"/>
              <a:cs typeface="+mj-lt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F4AFE70-1672-9263-6DFD-067E8C2C7AD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7199" y="1543478"/>
            <a:ext cx="4222359" cy="463792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2000" b="1" dirty="0">
                <a:ea typeface="Open Sans regular"/>
                <a:cs typeface="Open Sans regular"/>
              </a:rPr>
              <a:t>Grupper</a:t>
            </a:r>
            <a:r>
              <a:rPr lang="sv-SE" sz="2000" dirty="0">
                <a:ea typeface="Open Sans regular"/>
                <a:cs typeface="Open Sans regular"/>
              </a:rPr>
              <a:t> kan läggas till på platser för att </a:t>
            </a:r>
            <a:r>
              <a:rPr lang="sv-SE" sz="2000" b="1" dirty="0">
                <a:ea typeface="Open Sans regular"/>
                <a:cs typeface="Open Sans regular"/>
              </a:rPr>
              <a:t>få bättre</a:t>
            </a:r>
            <a:r>
              <a:rPr lang="sv-SE" sz="2000" dirty="0">
                <a:ea typeface="Open Sans regular"/>
                <a:cs typeface="Open Sans regular"/>
              </a:rPr>
              <a:t> </a:t>
            </a:r>
            <a:r>
              <a:rPr lang="sv-SE" sz="2000" b="1" dirty="0">
                <a:ea typeface="Open Sans regular"/>
                <a:cs typeface="Open Sans regular"/>
              </a:rPr>
              <a:t>ordning på stora platser</a:t>
            </a:r>
            <a:r>
              <a:rPr lang="sv-SE" sz="2000" dirty="0">
                <a:ea typeface="Open Sans regular"/>
                <a:cs typeface="Open Sans regular"/>
              </a:rPr>
              <a:t>.</a:t>
            </a:r>
            <a:endParaRPr lang="sv-SE">
              <a:ea typeface="Open Sans regular"/>
              <a:cs typeface="Open Sans regular"/>
            </a:endParaRPr>
          </a:p>
          <a:p>
            <a:endParaRPr lang="sv-SE" sz="2000" dirty="0">
              <a:ea typeface="Open Sans regular"/>
              <a:cs typeface="Open Sans regular"/>
            </a:endParaRPr>
          </a:p>
          <a:p>
            <a:r>
              <a:rPr lang="sv-SE" sz="2000" dirty="0">
                <a:ea typeface="Open Sans regular"/>
                <a:cs typeface="Open Sans regular"/>
              </a:rPr>
              <a:t>Det kan t.ex. handla om att dela in den stora ladugården i olika ytor eller lägga alla kalvar på en plats, men i olika grupper beroende på ålder.</a:t>
            </a:r>
          </a:p>
        </p:txBody>
      </p:sp>
      <p:pic>
        <p:nvPicPr>
          <p:cNvPr id="5" name="Bildobjekt 4" descr="En bild som visar text, skärmbild, Teckensnitt, nummer&#10;&#10;Automatiskt genererad beskrivning">
            <a:extLst>
              <a:ext uri="{FF2B5EF4-FFF2-40B4-BE49-F238E27FC236}">
                <a16:creationId xmlns:a16="http://schemas.microsoft.com/office/drawing/2014/main" id="{A4328F6E-CF8A-D2F3-A531-A79115E32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489" y="3922310"/>
            <a:ext cx="5493755" cy="2514721"/>
          </a:xfrm>
          <a:prstGeom prst="rect">
            <a:avLst/>
          </a:prstGeom>
        </p:spPr>
      </p:pic>
      <p:pic>
        <p:nvPicPr>
          <p:cNvPr id="7" name="Bildobjekt 6" descr="En bild som visar text, skärmbild, skärm, nummer&#10;&#10;Automatiskt genererad beskrivning">
            <a:extLst>
              <a:ext uri="{FF2B5EF4-FFF2-40B4-BE49-F238E27FC236}">
                <a16:creationId xmlns:a16="http://schemas.microsoft.com/office/drawing/2014/main" id="{F8E3307E-5DCE-E3ED-6237-EA2B0F88D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082" y="592538"/>
            <a:ext cx="5536799" cy="3203657"/>
          </a:xfrm>
          <a:prstGeom prst="rect">
            <a:avLst/>
          </a:prstGeom>
        </p:spPr>
      </p:pic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453CF6F4-FF36-0792-26C5-91A8C903B180}"/>
              </a:ext>
            </a:extLst>
          </p:cNvPr>
          <p:cNvCxnSpPr>
            <a:cxnSpLocks/>
          </p:cNvCxnSpPr>
          <p:nvPr/>
        </p:nvCxnSpPr>
        <p:spPr>
          <a:xfrm flipV="1">
            <a:off x="5731194" y="1932405"/>
            <a:ext cx="504110" cy="1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pilkoppling 15">
            <a:extLst>
              <a:ext uri="{FF2B5EF4-FFF2-40B4-BE49-F238E27FC236}">
                <a16:creationId xmlns:a16="http://schemas.microsoft.com/office/drawing/2014/main" id="{9DDD2B8A-D1E2-BA13-2C6A-A6DC9854AD89}"/>
              </a:ext>
            </a:extLst>
          </p:cNvPr>
          <p:cNvCxnSpPr>
            <a:cxnSpLocks/>
          </p:cNvCxnSpPr>
          <p:nvPr/>
        </p:nvCxnSpPr>
        <p:spPr>
          <a:xfrm flipV="1">
            <a:off x="5596155" y="5578430"/>
            <a:ext cx="504110" cy="1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ak pilkoppling 3">
            <a:extLst>
              <a:ext uri="{FF2B5EF4-FFF2-40B4-BE49-F238E27FC236}">
                <a16:creationId xmlns:a16="http://schemas.microsoft.com/office/drawing/2014/main" id="{DE36C844-EFA7-6612-76D1-A9E1C6CDCE98}"/>
              </a:ext>
            </a:extLst>
          </p:cNvPr>
          <p:cNvCxnSpPr>
            <a:cxnSpLocks/>
          </p:cNvCxnSpPr>
          <p:nvPr/>
        </p:nvCxnSpPr>
        <p:spPr>
          <a:xfrm flipV="1">
            <a:off x="5731193" y="2482202"/>
            <a:ext cx="504110" cy="1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791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AB7723-1DBF-4904-8166-2D33E2D727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>
                <a:ea typeface="Open Sans bold"/>
                <a:cs typeface="Open Sans bold"/>
              </a:rPr>
              <a:t>Exempel: Platser för kalvar</a:t>
            </a:r>
          </a:p>
        </p:txBody>
      </p:sp>
    </p:spTree>
    <p:extLst>
      <p:ext uri="{BB962C8B-B14F-4D97-AF65-F5344CB8AC3E}">
        <p14:creationId xmlns:p14="http://schemas.microsoft.com/office/powerpoint/2010/main" val="3058540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99340D-A9AC-1B7A-76CD-F0E3D4C1F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Open Sans bold"/>
                <a:ea typeface="Open Sans bold"/>
                <a:cs typeface="Open Sans bold"/>
              </a:rPr>
              <a:t>Exempel</a:t>
            </a:r>
            <a:r>
              <a:rPr lang="en-GB" dirty="0">
                <a:latin typeface="Open Sans bold"/>
                <a:ea typeface="Open Sans bold"/>
                <a:cs typeface="Open Sans bold"/>
              </a:rPr>
              <a:t>: </a:t>
            </a:r>
            <a:r>
              <a:rPr lang="en-GB" dirty="0" err="1">
                <a:latin typeface="Open Sans bold"/>
                <a:ea typeface="Open Sans bold"/>
                <a:cs typeface="Open Sans bold"/>
              </a:rPr>
              <a:t>Platser</a:t>
            </a:r>
            <a:r>
              <a:rPr lang="en-GB" dirty="0">
                <a:latin typeface="Open Sans bold"/>
                <a:ea typeface="Open Sans bold"/>
                <a:cs typeface="Open Sans bold"/>
              </a:rPr>
              <a:t> för </a:t>
            </a:r>
            <a:r>
              <a:rPr lang="en-GB" dirty="0" err="1">
                <a:latin typeface="Open Sans bold"/>
                <a:ea typeface="Open Sans bold"/>
                <a:cs typeface="Open Sans bold"/>
              </a:rPr>
              <a:t>kalvar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649165C-5CE4-2813-A912-E22B0F8AFC2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75072" y="1500942"/>
            <a:ext cx="7658426" cy="238481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000" b="1" dirty="0">
                <a:ea typeface="Open Sans regular"/>
                <a:cs typeface="Open Sans regular"/>
              </a:rPr>
              <a:t>Denna </a:t>
            </a:r>
            <a:r>
              <a:rPr lang="en-GB" sz="2000" b="1" dirty="0" err="1">
                <a:ea typeface="Open Sans regular"/>
                <a:cs typeface="Open Sans regular"/>
              </a:rPr>
              <a:t>gård</a:t>
            </a:r>
            <a:r>
              <a:rPr lang="en-GB" sz="2000" b="1" dirty="0">
                <a:ea typeface="Open Sans regular"/>
                <a:cs typeface="Open Sans regular"/>
              </a:rPr>
              <a:t> </a:t>
            </a:r>
            <a:r>
              <a:rPr lang="en-GB" sz="2000" b="1" dirty="0" err="1">
                <a:ea typeface="Open Sans regular"/>
                <a:cs typeface="Open Sans regular"/>
              </a:rPr>
              <a:t>har</a:t>
            </a:r>
            <a:r>
              <a:rPr lang="en-GB" sz="2000" b="1" dirty="0">
                <a:ea typeface="Open Sans regular"/>
                <a:cs typeface="Open Sans regular"/>
              </a:rPr>
              <a:t>: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sz="1600" b="1" dirty="0">
                <a:ea typeface="Open Sans regular"/>
                <a:cs typeface="Open Sans regular"/>
              </a:rPr>
              <a:t>10 </a:t>
            </a:r>
            <a:r>
              <a:rPr lang="en-GB" sz="1600" b="1" err="1">
                <a:ea typeface="Open Sans regular"/>
                <a:cs typeface="Open Sans regular"/>
              </a:rPr>
              <a:t>ensamboxar</a:t>
            </a:r>
            <a:r>
              <a:rPr lang="en-GB" sz="1600" dirty="0">
                <a:ea typeface="Open Sans regular"/>
                <a:cs typeface="Open Sans regular"/>
              </a:rPr>
              <a:t> för </a:t>
            </a:r>
            <a:r>
              <a:rPr lang="en-GB" sz="1600" err="1">
                <a:ea typeface="Open Sans regular"/>
                <a:cs typeface="Open Sans regular"/>
              </a:rPr>
              <a:t>små</a:t>
            </a:r>
            <a:r>
              <a:rPr lang="en-GB" sz="1600" dirty="0">
                <a:ea typeface="Open Sans regular"/>
                <a:cs typeface="Open Sans regular"/>
              </a:rPr>
              <a:t> </a:t>
            </a:r>
            <a:r>
              <a:rPr lang="en-GB" sz="1600" err="1">
                <a:ea typeface="Open Sans regular"/>
                <a:cs typeface="Open Sans regular"/>
              </a:rPr>
              <a:t>kalvar</a:t>
            </a:r>
            <a:endParaRPr lang="en-GB" sz="1600">
              <a:ea typeface="Open Sans regular"/>
              <a:cs typeface="Open Sans regular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sz="1600" b="1" dirty="0">
                <a:ea typeface="Open Sans regular"/>
                <a:cs typeface="Open Sans regular"/>
              </a:rPr>
              <a:t>16 </a:t>
            </a:r>
            <a:r>
              <a:rPr lang="en-GB" sz="1600" b="1" dirty="0" err="1">
                <a:ea typeface="Open Sans regular"/>
                <a:cs typeface="Open Sans regular"/>
              </a:rPr>
              <a:t>hyddor</a:t>
            </a:r>
            <a:r>
              <a:rPr lang="en-GB" sz="1600" dirty="0">
                <a:ea typeface="Open Sans regular"/>
                <a:cs typeface="Open Sans regular"/>
              </a:rPr>
              <a:t> </a:t>
            </a:r>
            <a:r>
              <a:rPr lang="en-GB" sz="1600" dirty="0" err="1">
                <a:ea typeface="Open Sans regular"/>
                <a:cs typeface="Open Sans regular"/>
              </a:rPr>
              <a:t>uppdelat</a:t>
            </a:r>
            <a:r>
              <a:rPr lang="en-GB" sz="1600" dirty="0">
                <a:ea typeface="Open Sans regular"/>
                <a:cs typeface="Open Sans regular"/>
              </a:rPr>
              <a:t> </a:t>
            </a:r>
            <a:r>
              <a:rPr lang="en-GB" sz="1600" dirty="0" err="1">
                <a:ea typeface="Open Sans regular"/>
                <a:cs typeface="Open Sans regular"/>
              </a:rPr>
              <a:t>på</a:t>
            </a:r>
            <a:r>
              <a:rPr lang="en-GB" sz="1600" dirty="0">
                <a:ea typeface="Open Sans regular"/>
                <a:cs typeface="Open Sans regular"/>
              </a:rPr>
              <a:t> </a:t>
            </a:r>
            <a:r>
              <a:rPr lang="en-GB" sz="1600" dirty="0" err="1">
                <a:ea typeface="Open Sans regular"/>
                <a:cs typeface="Open Sans regular"/>
              </a:rPr>
              <a:t>två</a:t>
            </a:r>
            <a:r>
              <a:rPr lang="en-GB" sz="1600" dirty="0">
                <a:ea typeface="Open Sans regular"/>
                <a:cs typeface="Open Sans regular"/>
              </a:rPr>
              <a:t> </a:t>
            </a:r>
            <a:r>
              <a:rPr lang="en-GB" sz="1600" dirty="0" err="1">
                <a:ea typeface="Open Sans regular"/>
                <a:cs typeface="Open Sans regular"/>
              </a:rPr>
              <a:t>rader</a:t>
            </a:r>
            <a:r>
              <a:rPr lang="en-GB" sz="1600" dirty="0">
                <a:ea typeface="Open Sans regular"/>
                <a:cs typeface="Open Sans regular"/>
              </a:rPr>
              <a:t>, </a:t>
            </a:r>
            <a:r>
              <a:rPr lang="en-GB" sz="1600" dirty="0" err="1">
                <a:ea typeface="Open Sans regular"/>
                <a:cs typeface="Open Sans regular"/>
              </a:rPr>
              <a:t>där</a:t>
            </a:r>
            <a:r>
              <a:rPr lang="en-GB" sz="1600" dirty="0">
                <a:ea typeface="Open Sans regular"/>
                <a:cs typeface="Open Sans regular"/>
              </a:rPr>
              <a:t> det </a:t>
            </a:r>
            <a:r>
              <a:rPr lang="en-GB" sz="1600" dirty="0" err="1">
                <a:ea typeface="Open Sans regular"/>
                <a:cs typeface="Open Sans regular"/>
              </a:rPr>
              <a:t>får</a:t>
            </a:r>
            <a:r>
              <a:rPr lang="en-GB" sz="1600" dirty="0">
                <a:ea typeface="Open Sans regular"/>
                <a:cs typeface="Open Sans regular"/>
              </a:rPr>
              <a:t> plats 2 </a:t>
            </a:r>
            <a:r>
              <a:rPr lang="en-GB" sz="1600" dirty="0" err="1">
                <a:ea typeface="Open Sans regular"/>
                <a:cs typeface="Open Sans regular"/>
              </a:rPr>
              <a:t>kalvar</a:t>
            </a:r>
            <a:r>
              <a:rPr lang="en-GB" sz="1600" dirty="0">
                <a:ea typeface="Open Sans regular"/>
                <a:cs typeface="Open Sans regular"/>
              </a:rPr>
              <a:t>/</a:t>
            </a:r>
            <a:r>
              <a:rPr lang="en-GB" sz="1600" dirty="0" err="1">
                <a:ea typeface="Open Sans regular"/>
                <a:cs typeface="Open Sans regular"/>
              </a:rPr>
              <a:t>hydda</a:t>
            </a:r>
            <a:r>
              <a:rPr lang="en-GB" sz="1600" dirty="0">
                <a:ea typeface="Open Sans regular"/>
                <a:cs typeface="Open Sans regular"/>
              </a:rPr>
              <a:t>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sz="1600" b="1" dirty="0">
                <a:ea typeface="Open Sans regular"/>
                <a:cs typeface="Open Sans regular"/>
              </a:rPr>
              <a:t>2 </a:t>
            </a:r>
            <a:r>
              <a:rPr lang="en-GB" sz="1600" b="1" dirty="0" err="1">
                <a:ea typeface="Open Sans regular"/>
                <a:cs typeface="Open Sans regular"/>
              </a:rPr>
              <a:t>större</a:t>
            </a:r>
            <a:r>
              <a:rPr lang="en-GB" sz="1600" b="1" dirty="0">
                <a:ea typeface="Open Sans regular"/>
                <a:cs typeface="Open Sans regular"/>
              </a:rPr>
              <a:t> </a:t>
            </a:r>
            <a:r>
              <a:rPr lang="en-GB" sz="1600" b="1" dirty="0" err="1">
                <a:ea typeface="Open Sans regular"/>
                <a:cs typeface="Open Sans regular"/>
              </a:rPr>
              <a:t>boxar</a:t>
            </a:r>
            <a:r>
              <a:rPr lang="en-GB" sz="1600" dirty="0">
                <a:ea typeface="Open Sans regular"/>
                <a:cs typeface="Open Sans regular"/>
              </a:rPr>
              <a:t>, med </a:t>
            </a:r>
            <a:r>
              <a:rPr lang="en-GB" sz="1600" dirty="0" err="1">
                <a:ea typeface="Open Sans regular"/>
                <a:cs typeface="Open Sans regular"/>
              </a:rPr>
              <a:t>kapacitet</a:t>
            </a:r>
            <a:r>
              <a:rPr lang="en-GB" sz="1600" dirty="0">
                <a:ea typeface="Open Sans regular"/>
                <a:cs typeface="Open Sans regular"/>
              </a:rPr>
              <a:t> för 15 </a:t>
            </a:r>
            <a:r>
              <a:rPr lang="en-GB" sz="1600" dirty="0" err="1">
                <a:ea typeface="Open Sans regular"/>
                <a:cs typeface="Open Sans regular"/>
              </a:rPr>
              <a:t>kalvar</a:t>
            </a:r>
            <a:r>
              <a:rPr lang="en-GB" sz="1600" dirty="0">
                <a:ea typeface="Open Sans regular"/>
                <a:cs typeface="Open Sans regular"/>
              </a:rPr>
              <a:t>/box.</a:t>
            </a:r>
          </a:p>
          <a:p>
            <a:pPr marL="0" indent="0">
              <a:buNone/>
            </a:pPr>
            <a:endParaRPr lang="sv-SE" sz="2000">
              <a:ea typeface="Open Sans regular"/>
              <a:cs typeface="Open Sans regular"/>
            </a:endParaRPr>
          </a:p>
        </p:txBody>
      </p:sp>
      <p:pic>
        <p:nvPicPr>
          <p:cNvPr id="6" name="Bildobjekt 5" descr="En bild som visar text, skärmbild, Teckensnitt, nummer&#10;&#10;Automatiskt genererad beskrivning">
            <a:extLst>
              <a:ext uri="{FF2B5EF4-FFF2-40B4-BE49-F238E27FC236}">
                <a16:creationId xmlns:a16="http://schemas.microsoft.com/office/drawing/2014/main" id="{9D911D00-5BFF-70F8-8CE1-F5308D0FE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823" y="2968481"/>
            <a:ext cx="9950631" cy="32596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2571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AB7723-1DBF-4904-8166-2D33E2D727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>
                <a:ea typeface="Open Sans bold"/>
                <a:cs typeface="Open Sans bold"/>
              </a:rPr>
              <a:t>Exempel: Beteshantering</a:t>
            </a:r>
          </a:p>
        </p:txBody>
      </p:sp>
    </p:spTree>
    <p:extLst>
      <p:ext uri="{BB962C8B-B14F-4D97-AF65-F5344CB8AC3E}">
        <p14:creationId xmlns:p14="http://schemas.microsoft.com/office/powerpoint/2010/main" val="680381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99340D-A9AC-1B7A-76CD-F0E3D4C1F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Exempel</a:t>
            </a:r>
            <a:r>
              <a:rPr lang="en-GB" dirty="0"/>
              <a:t>: </a:t>
            </a:r>
            <a:r>
              <a:rPr lang="en-GB" dirty="0" err="1">
                <a:latin typeface="Open Sans bold"/>
                <a:ea typeface="Open Sans bold"/>
                <a:cs typeface="Open Sans bold"/>
              </a:rPr>
              <a:t>Beteshantering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649165C-5CE4-2813-A912-E22B0F8AFC2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7199" y="1578106"/>
            <a:ext cx="9698792" cy="460329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000" dirty="0">
                <a:ea typeface="Open Sans regular"/>
                <a:cs typeface="Open Sans regular"/>
              </a:rPr>
              <a:t>Skapa </a:t>
            </a:r>
            <a:r>
              <a:rPr lang="en-GB" sz="2000" b="1" dirty="0" err="1">
                <a:ea typeface="Open Sans regular"/>
                <a:cs typeface="Open Sans regular"/>
              </a:rPr>
              <a:t>en</a:t>
            </a:r>
            <a:r>
              <a:rPr lang="en-GB" sz="2000" b="1" dirty="0">
                <a:ea typeface="Open Sans regular"/>
                <a:cs typeface="Open Sans regular"/>
              </a:rPr>
              <a:t> plats per </a:t>
            </a:r>
            <a:r>
              <a:rPr lang="en-GB" sz="2000" b="1" dirty="0" err="1">
                <a:ea typeface="Open Sans regular"/>
                <a:cs typeface="Open Sans regular"/>
              </a:rPr>
              <a:t>bete</a:t>
            </a:r>
            <a:r>
              <a:rPr lang="en-GB" sz="2000" dirty="0">
                <a:ea typeface="Open Sans regular"/>
                <a:cs typeface="Open Sans regular"/>
              </a:rPr>
              <a:t>. Denna </a:t>
            </a:r>
            <a:r>
              <a:rPr lang="en-GB" sz="2000" dirty="0" err="1">
                <a:ea typeface="Open Sans regular"/>
                <a:cs typeface="Open Sans regular"/>
              </a:rPr>
              <a:t>gård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har</a:t>
            </a:r>
            <a:r>
              <a:rPr lang="en-GB" sz="2000" dirty="0">
                <a:ea typeface="Open Sans regular"/>
                <a:cs typeface="Open Sans regular"/>
              </a:rPr>
              <a:t>: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sz="1600" b="1" dirty="0" err="1">
                <a:ea typeface="Open Sans regular"/>
                <a:cs typeface="Open Sans regular"/>
              </a:rPr>
              <a:t>Betet</a:t>
            </a:r>
            <a:r>
              <a:rPr lang="en-GB" sz="1600" b="1" dirty="0">
                <a:ea typeface="Open Sans regular"/>
                <a:cs typeface="Open Sans regular"/>
              </a:rPr>
              <a:t> </a:t>
            </a:r>
            <a:r>
              <a:rPr lang="en-GB" sz="1600" b="1" dirty="0" err="1">
                <a:ea typeface="Open Sans regular"/>
                <a:cs typeface="Open Sans regular"/>
              </a:rPr>
              <a:t>Ekängen</a:t>
            </a:r>
            <a:r>
              <a:rPr lang="en-GB" sz="1600" dirty="0">
                <a:ea typeface="Open Sans regular"/>
                <a:cs typeface="Open Sans regular"/>
              </a:rPr>
              <a:t> </a:t>
            </a:r>
            <a:r>
              <a:rPr lang="en-GB" sz="1600" dirty="0" err="1">
                <a:ea typeface="Open Sans regular"/>
                <a:cs typeface="Open Sans regular"/>
              </a:rPr>
              <a:t>där</a:t>
            </a:r>
            <a:r>
              <a:rPr lang="en-GB" sz="1600" dirty="0">
                <a:ea typeface="Open Sans regular"/>
                <a:cs typeface="Open Sans regular"/>
              </a:rPr>
              <a:t> </a:t>
            </a:r>
            <a:r>
              <a:rPr lang="en-GB" sz="1600" dirty="0" err="1">
                <a:ea typeface="Open Sans regular"/>
                <a:cs typeface="Open Sans regular"/>
              </a:rPr>
              <a:t>endast</a:t>
            </a:r>
            <a:r>
              <a:rPr lang="en-GB" sz="1600" dirty="0">
                <a:ea typeface="Open Sans regular"/>
                <a:cs typeface="Open Sans regular"/>
              </a:rPr>
              <a:t> </a:t>
            </a:r>
            <a:r>
              <a:rPr lang="en-GB" sz="1600" dirty="0" err="1">
                <a:ea typeface="Open Sans regular"/>
                <a:cs typeface="Open Sans regular"/>
              </a:rPr>
              <a:t>vuxna</a:t>
            </a:r>
            <a:r>
              <a:rPr lang="en-GB" sz="1600" dirty="0">
                <a:ea typeface="Open Sans regular"/>
                <a:cs typeface="Open Sans regular"/>
              </a:rPr>
              <a:t> </a:t>
            </a:r>
            <a:r>
              <a:rPr lang="en-GB" sz="1600" dirty="0" err="1">
                <a:ea typeface="Open Sans regular"/>
                <a:cs typeface="Open Sans regular"/>
              </a:rPr>
              <a:t>djur</a:t>
            </a:r>
            <a:r>
              <a:rPr lang="en-GB" sz="1600" dirty="0">
                <a:ea typeface="Open Sans regular"/>
                <a:cs typeface="Open Sans regular"/>
              </a:rPr>
              <a:t> (</a:t>
            </a:r>
            <a:r>
              <a:rPr lang="en-GB" sz="1600" dirty="0" err="1">
                <a:ea typeface="Open Sans regular"/>
                <a:cs typeface="Open Sans regular"/>
              </a:rPr>
              <a:t>över</a:t>
            </a:r>
            <a:r>
              <a:rPr lang="en-GB" sz="1600" dirty="0">
                <a:ea typeface="Open Sans regular"/>
                <a:cs typeface="Open Sans regular"/>
              </a:rPr>
              <a:t> 15 </a:t>
            </a:r>
            <a:r>
              <a:rPr lang="en-GB" sz="1600" dirty="0" err="1">
                <a:ea typeface="Open Sans regular"/>
                <a:cs typeface="Open Sans regular"/>
              </a:rPr>
              <a:t>månader</a:t>
            </a:r>
            <a:r>
              <a:rPr lang="en-GB" sz="1600" dirty="0">
                <a:ea typeface="Open Sans regular"/>
                <a:cs typeface="Open Sans regular"/>
              </a:rPr>
              <a:t> </a:t>
            </a:r>
            <a:r>
              <a:rPr lang="en-GB" sz="1600" dirty="0" err="1">
                <a:ea typeface="Open Sans regular"/>
                <a:cs typeface="Open Sans regular"/>
              </a:rPr>
              <a:t>gamla</a:t>
            </a:r>
            <a:r>
              <a:rPr lang="en-GB" sz="1600" dirty="0">
                <a:ea typeface="Open Sans regular"/>
                <a:cs typeface="Open Sans regular"/>
              </a:rPr>
              <a:t>) </a:t>
            </a:r>
            <a:r>
              <a:rPr lang="en-GB" sz="1600" dirty="0" err="1">
                <a:ea typeface="Open Sans regular"/>
                <a:cs typeface="Open Sans regular"/>
              </a:rPr>
              <a:t>kommer</a:t>
            </a:r>
            <a:r>
              <a:rPr lang="en-GB" sz="1600" dirty="0">
                <a:ea typeface="Open Sans regular"/>
                <a:cs typeface="Open Sans regular"/>
              </a:rPr>
              <a:t> </a:t>
            </a:r>
            <a:r>
              <a:rPr lang="en-GB" sz="1600" dirty="0" err="1">
                <a:ea typeface="Open Sans regular"/>
                <a:cs typeface="Open Sans regular"/>
              </a:rPr>
              <a:t>gå</a:t>
            </a:r>
            <a:r>
              <a:rPr lang="en-GB" sz="1600" dirty="0">
                <a:ea typeface="Open Sans regular"/>
                <a:cs typeface="Open Sans regular"/>
              </a:rPr>
              <a:t>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sz="1600" b="1" dirty="0">
                <a:ea typeface="Open Sans regular"/>
                <a:cs typeface="Open Sans regular"/>
              </a:rPr>
              <a:t>3 </a:t>
            </a:r>
            <a:r>
              <a:rPr lang="en-GB" sz="1600" b="1" dirty="0" err="1">
                <a:ea typeface="Open Sans regular"/>
                <a:cs typeface="Open Sans regular"/>
              </a:rPr>
              <a:t>beten</a:t>
            </a:r>
            <a:r>
              <a:rPr lang="en-GB" sz="1600" dirty="0">
                <a:ea typeface="Open Sans regular"/>
                <a:cs typeface="Open Sans regular"/>
              </a:rPr>
              <a:t> </a:t>
            </a:r>
            <a:r>
              <a:rPr lang="en-GB" sz="1600" dirty="0" err="1">
                <a:ea typeface="Open Sans regular"/>
                <a:cs typeface="Open Sans regular"/>
              </a:rPr>
              <a:t>där</a:t>
            </a:r>
            <a:r>
              <a:rPr lang="en-GB" sz="1600" dirty="0">
                <a:ea typeface="Open Sans regular"/>
                <a:cs typeface="Open Sans regular"/>
              </a:rPr>
              <a:t> </a:t>
            </a:r>
            <a:r>
              <a:rPr lang="en-GB" sz="1600" dirty="0" err="1">
                <a:ea typeface="Open Sans regular"/>
                <a:cs typeface="Open Sans regular"/>
              </a:rPr>
              <a:t>både</a:t>
            </a:r>
            <a:r>
              <a:rPr lang="en-GB" sz="1600" dirty="0">
                <a:ea typeface="Open Sans regular"/>
                <a:cs typeface="Open Sans regular"/>
              </a:rPr>
              <a:t> </a:t>
            </a:r>
            <a:r>
              <a:rPr lang="en-GB" sz="1600" dirty="0" err="1">
                <a:ea typeface="Open Sans regular"/>
                <a:cs typeface="Open Sans regular"/>
              </a:rPr>
              <a:t>ungdjur</a:t>
            </a:r>
            <a:r>
              <a:rPr lang="en-GB" sz="1600" dirty="0">
                <a:ea typeface="Open Sans regular"/>
                <a:cs typeface="Open Sans regular"/>
              </a:rPr>
              <a:t> </a:t>
            </a:r>
            <a:r>
              <a:rPr lang="en-GB" sz="1600" dirty="0" err="1">
                <a:ea typeface="Open Sans regular"/>
                <a:cs typeface="Open Sans regular"/>
              </a:rPr>
              <a:t>och</a:t>
            </a:r>
            <a:r>
              <a:rPr lang="en-GB" sz="1600" dirty="0">
                <a:ea typeface="Open Sans regular"/>
                <a:cs typeface="Open Sans regular"/>
              </a:rPr>
              <a:t> </a:t>
            </a:r>
            <a:r>
              <a:rPr lang="en-GB" sz="1600" dirty="0" err="1">
                <a:ea typeface="Open Sans regular"/>
                <a:cs typeface="Open Sans regular"/>
              </a:rPr>
              <a:t>vuxna</a:t>
            </a:r>
            <a:r>
              <a:rPr lang="en-GB" sz="1600" dirty="0">
                <a:ea typeface="Open Sans regular"/>
                <a:cs typeface="Open Sans regular"/>
              </a:rPr>
              <a:t> </a:t>
            </a:r>
            <a:r>
              <a:rPr lang="en-GB" sz="1600" dirty="0" err="1">
                <a:ea typeface="Open Sans regular"/>
                <a:cs typeface="Open Sans regular"/>
              </a:rPr>
              <a:t>kan</a:t>
            </a:r>
            <a:r>
              <a:rPr lang="en-GB" sz="1600" dirty="0">
                <a:ea typeface="Open Sans regular"/>
                <a:cs typeface="Open Sans regular"/>
              </a:rPr>
              <a:t> </a:t>
            </a:r>
            <a:r>
              <a:rPr lang="en-GB" sz="1600" dirty="0" err="1">
                <a:ea typeface="Open Sans regular"/>
                <a:cs typeface="Open Sans regular"/>
              </a:rPr>
              <a:t>gå</a:t>
            </a:r>
            <a:r>
              <a:rPr lang="en-GB" sz="1600" dirty="0">
                <a:ea typeface="Open Sans regular"/>
                <a:cs typeface="Open Sans regular"/>
              </a:rPr>
              <a:t>.</a:t>
            </a:r>
          </a:p>
          <a:p>
            <a:pPr marL="0" indent="0">
              <a:buNone/>
            </a:pPr>
            <a:endParaRPr lang="sv-SE" sz="2000">
              <a:ea typeface="Open Sans regular"/>
              <a:cs typeface="Open Sans regular"/>
            </a:endParaRPr>
          </a:p>
        </p:txBody>
      </p:sp>
      <p:pic>
        <p:nvPicPr>
          <p:cNvPr id="4" name="Bildobjekt 3" descr="En bild som visar text, skärmbild, skärm, programvara&#10;&#10;Automatiskt genererad beskrivning">
            <a:extLst>
              <a:ext uri="{FF2B5EF4-FFF2-40B4-BE49-F238E27FC236}">
                <a16:creationId xmlns:a16="http://schemas.microsoft.com/office/drawing/2014/main" id="{00608623-EB73-599E-2C4E-BE3BAD0AD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014" y="2732951"/>
            <a:ext cx="7328102" cy="39385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56185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AB7723-1DBF-4904-8166-2D33E2D727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>
                <a:ea typeface="Open Sans bold"/>
                <a:cs typeface="Open Sans bold"/>
              </a:rPr>
              <a:t>Flytta ett djur</a:t>
            </a:r>
          </a:p>
        </p:txBody>
      </p:sp>
    </p:spTree>
    <p:extLst>
      <p:ext uri="{BB962C8B-B14F-4D97-AF65-F5344CB8AC3E}">
        <p14:creationId xmlns:p14="http://schemas.microsoft.com/office/powerpoint/2010/main" val="3740733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99340D-A9AC-1B7A-76CD-F0E3D4C1F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Flytta</a:t>
            </a:r>
            <a:r>
              <a:rPr lang="en-GB" dirty="0">
                <a:latin typeface="Open Sans bold"/>
                <a:ea typeface="Open Sans bold"/>
                <a:cs typeface="Open Sans bold"/>
              </a:rPr>
              <a:t> </a:t>
            </a:r>
            <a:r>
              <a:rPr lang="en-GB" dirty="0" err="1">
                <a:latin typeface="Open Sans bold"/>
                <a:ea typeface="Open Sans bold"/>
                <a:cs typeface="Open Sans bold"/>
              </a:rPr>
              <a:t>ett</a:t>
            </a:r>
            <a:r>
              <a:rPr lang="en-GB" dirty="0">
                <a:latin typeface="Open Sans bold"/>
                <a:ea typeface="Open Sans bold"/>
                <a:cs typeface="Open Sans bold"/>
              </a:rPr>
              <a:t> </a:t>
            </a:r>
            <a:r>
              <a:rPr lang="en-GB" dirty="0" err="1">
                <a:latin typeface="Open Sans bold"/>
                <a:ea typeface="Open Sans bold"/>
                <a:cs typeface="Open Sans bold"/>
              </a:rPr>
              <a:t>djur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649165C-5CE4-2813-A912-E22B0F8AFC2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7199" y="1578106"/>
            <a:ext cx="2947689" cy="460329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1800" dirty="0" err="1">
                <a:latin typeface="Arial"/>
                <a:ea typeface="Open Sans regular"/>
                <a:cs typeface="Arial"/>
              </a:rPr>
              <a:t>Gå</a:t>
            </a:r>
            <a:r>
              <a:rPr lang="en-GB" sz="1800" dirty="0">
                <a:latin typeface="Arial"/>
                <a:ea typeface="Open Sans regular"/>
                <a:cs typeface="Arial"/>
              </a:rPr>
              <a:t> till </a:t>
            </a:r>
            <a:r>
              <a:rPr lang="en-GB" sz="1800" b="1" dirty="0" err="1">
                <a:latin typeface="Arial"/>
                <a:ea typeface="Open Sans regular"/>
                <a:cs typeface="Arial"/>
              </a:rPr>
              <a:t>djurets</a:t>
            </a:r>
            <a:r>
              <a:rPr lang="en-GB" sz="1800" b="1" dirty="0">
                <a:latin typeface="Arial"/>
                <a:ea typeface="Open Sans regular"/>
                <a:cs typeface="Arial"/>
              </a:rPr>
              <a:t> </a:t>
            </a:r>
            <a:r>
              <a:rPr lang="en-GB" sz="1800" b="1" dirty="0" err="1">
                <a:latin typeface="Arial"/>
                <a:ea typeface="Open Sans regular"/>
                <a:cs typeface="Arial"/>
              </a:rPr>
              <a:t>sida</a:t>
            </a:r>
            <a:r>
              <a:rPr lang="en-GB" sz="1800" b="1" dirty="0">
                <a:latin typeface="Arial"/>
                <a:ea typeface="Open Sans regular"/>
                <a:cs typeface="Arial"/>
              </a:rPr>
              <a:t> </a:t>
            </a:r>
            <a:r>
              <a:rPr lang="en-GB" sz="1800" b="1" dirty="0" err="1">
                <a:latin typeface="Arial"/>
                <a:ea typeface="Open Sans regular"/>
                <a:cs typeface="Arial"/>
              </a:rPr>
              <a:t>i</a:t>
            </a:r>
            <a:r>
              <a:rPr lang="en-GB" sz="1800" b="1" dirty="0">
                <a:latin typeface="Arial"/>
                <a:ea typeface="Open Sans regular"/>
                <a:cs typeface="Arial"/>
              </a:rPr>
              <a:t> </a:t>
            </a:r>
            <a:r>
              <a:rPr lang="en-GB" sz="1800" b="1" dirty="0" err="1">
                <a:latin typeface="Arial"/>
                <a:ea typeface="Open Sans regular"/>
                <a:cs typeface="Arial"/>
              </a:rPr>
              <a:t>appen</a:t>
            </a:r>
            <a:r>
              <a:rPr lang="en-GB" sz="1800" b="1" dirty="0">
                <a:latin typeface="Arial"/>
                <a:ea typeface="Open Sans regular"/>
                <a:cs typeface="Arial"/>
              </a:rPr>
              <a:t>.</a:t>
            </a:r>
            <a:endParaRPr lang="en-US" sz="1800" dirty="0" err="1">
              <a:latin typeface="Arial"/>
              <a:ea typeface="Open Sans regular"/>
              <a:cs typeface="Arial"/>
            </a:endParaRPr>
          </a:p>
          <a:p>
            <a:endParaRPr lang="en-GB" sz="1800" dirty="0">
              <a:latin typeface="Arial"/>
              <a:ea typeface="Open Sans regular"/>
              <a:cs typeface="Arial"/>
            </a:endParaRPr>
          </a:p>
          <a:p>
            <a:r>
              <a:rPr lang="en-GB" sz="1800" b="1" dirty="0" err="1">
                <a:latin typeface="Arial"/>
                <a:ea typeface="Open Sans regular"/>
                <a:cs typeface="Arial"/>
              </a:rPr>
              <a:t>Välj</a:t>
            </a:r>
            <a:r>
              <a:rPr lang="en-GB" sz="1800" b="1" dirty="0">
                <a:latin typeface="Arial"/>
                <a:ea typeface="Open Sans regular"/>
                <a:cs typeface="Arial"/>
              </a:rPr>
              <a:t> plats.</a:t>
            </a:r>
            <a:endParaRPr lang="en-GB" sz="1800" dirty="0">
              <a:latin typeface="Arial"/>
              <a:ea typeface="Open Sans regular"/>
              <a:cs typeface="Arial"/>
            </a:endParaRPr>
          </a:p>
          <a:p>
            <a:endParaRPr lang="en-GB" sz="1800" dirty="0">
              <a:ea typeface="Open Sans regular"/>
              <a:cs typeface="Open Sans regular"/>
            </a:endParaRPr>
          </a:p>
          <a:p>
            <a:r>
              <a:rPr lang="en-GB" sz="1800" dirty="0" err="1">
                <a:ea typeface="Open Sans regular"/>
                <a:cs typeface="Open Sans regular"/>
              </a:rPr>
              <a:t>Välj</a:t>
            </a:r>
            <a:r>
              <a:rPr lang="en-GB" sz="1800" dirty="0">
                <a:ea typeface="Open Sans regular"/>
                <a:cs typeface="Open Sans regular"/>
              </a:rPr>
              <a:t> </a:t>
            </a:r>
            <a:r>
              <a:rPr lang="en-GB" sz="1800" b="1" dirty="0" err="1">
                <a:ea typeface="Open Sans regular"/>
                <a:cs typeface="Open Sans regular"/>
              </a:rPr>
              <a:t>Flytta</a:t>
            </a:r>
            <a:r>
              <a:rPr lang="en-GB" sz="1800" b="1" dirty="0">
                <a:ea typeface="Open Sans regular"/>
                <a:cs typeface="Open Sans regular"/>
              </a:rPr>
              <a:t> hit</a:t>
            </a:r>
            <a:r>
              <a:rPr lang="en-GB" sz="1800" dirty="0">
                <a:ea typeface="Open Sans regular"/>
                <a:cs typeface="Open Sans regular"/>
              </a:rPr>
              <a:t> </a:t>
            </a:r>
            <a:r>
              <a:rPr lang="en-GB" sz="1800" dirty="0" err="1">
                <a:ea typeface="Open Sans regular"/>
                <a:cs typeface="Open Sans regular"/>
              </a:rPr>
              <a:t>eller</a:t>
            </a:r>
            <a:r>
              <a:rPr lang="en-GB" sz="1800" dirty="0">
                <a:ea typeface="Open Sans regular"/>
                <a:cs typeface="Open Sans regular"/>
              </a:rPr>
              <a:t> </a:t>
            </a:r>
            <a:r>
              <a:rPr lang="en-GB" sz="1800" b="1" dirty="0">
                <a:ea typeface="Open Sans regular"/>
                <a:cs typeface="Open Sans regular"/>
              </a:rPr>
              <a:t>Dela plats </a:t>
            </a:r>
            <a:r>
              <a:rPr lang="en-GB" sz="1800" dirty="0">
                <a:ea typeface="Open Sans regular"/>
                <a:cs typeface="Open Sans regular"/>
              </a:rPr>
              <a:t>med </a:t>
            </a:r>
            <a:r>
              <a:rPr lang="en-GB" sz="1800" dirty="0" err="1">
                <a:ea typeface="Open Sans regular"/>
                <a:cs typeface="Open Sans regular"/>
              </a:rPr>
              <a:t>andra</a:t>
            </a:r>
            <a:r>
              <a:rPr lang="en-GB" sz="1800" dirty="0">
                <a:ea typeface="Open Sans regular"/>
                <a:cs typeface="Open Sans regular"/>
              </a:rPr>
              <a:t> </a:t>
            </a:r>
            <a:r>
              <a:rPr lang="en-GB" sz="1800" dirty="0" err="1">
                <a:ea typeface="Open Sans regular"/>
                <a:cs typeface="Open Sans regular"/>
              </a:rPr>
              <a:t>djur</a:t>
            </a:r>
            <a:r>
              <a:rPr lang="en-GB" sz="1800" dirty="0">
                <a:ea typeface="Open Sans regular"/>
                <a:cs typeface="Open Sans regular"/>
              </a:rPr>
              <a:t>.</a:t>
            </a:r>
          </a:p>
          <a:p>
            <a:endParaRPr lang="en-GB" sz="2000" dirty="0">
              <a:ea typeface="Open Sans regular"/>
              <a:cs typeface="Open Sans regular"/>
            </a:endParaRPr>
          </a:p>
          <a:p>
            <a:endParaRPr lang="en-GB" sz="2000" dirty="0">
              <a:ea typeface="Open Sans regular"/>
              <a:cs typeface="Open Sans regular"/>
            </a:endParaRPr>
          </a:p>
          <a:p>
            <a:pPr marL="0" indent="0">
              <a:buNone/>
            </a:pPr>
            <a:endParaRPr lang="sv-SE" sz="2000">
              <a:ea typeface="Open Sans regular"/>
              <a:cs typeface="Open Sans regular"/>
            </a:endParaRPr>
          </a:p>
        </p:txBody>
      </p:sp>
      <p:pic>
        <p:nvPicPr>
          <p:cNvPr id="7" name="Bildobjekt 6" descr="En bild som visar text, skärmbild, Teckensnitt, nummer&#10;&#10;Automatiskt genererad beskrivning">
            <a:extLst>
              <a:ext uri="{FF2B5EF4-FFF2-40B4-BE49-F238E27FC236}">
                <a16:creationId xmlns:a16="http://schemas.microsoft.com/office/drawing/2014/main" id="{A0AACB10-1036-5686-D615-A13BC057FC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392" r="1825"/>
          <a:stretch/>
        </p:blipFill>
        <p:spPr>
          <a:xfrm>
            <a:off x="3883126" y="1587320"/>
            <a:ext cx="1788204" cy="3723192"/>
          </a:xfrm>
          <a:prstGeom prst="rect">
            <a:avLst/>
          </a:prstGeom>
        </p:spPr>
      </p:pic>
      <p:pic>
        <p:nvPicPr>
          <p:cNvPr id="8" name="Bildobjekt 7" descr="En bild som visar text, skärmbild, Teckensnitt, nummer&#10;&#10;Automatiskt genererad beskrivning">
            <a:extLst>
              <a:ext uri="{FF2B5EF4-FFF2-40B4-BE49-F238E27FC236}">
                <a16:creationId xmlns:a16="http://schemas.microsoft.com/office/drawing/2014/main" id="{5B4AFD3E-B6F9-956D-C4AE-F8C5DBD532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874" t="5458" r="529"/>
          <a:stretch/>
        </p:blipFill>
        <p:spPr>
          <a:xfrm>
            <a:off x="5798316" y="1580273"/>
            <a:ext cx="1823695" cy="3720591"/>
          </a:xfrm>
          <a:prstGeom prst="rect">
            <a:avLst/>
          </a:prstGeom>
        </p:spPr>
      </p:pic>
      <p:pic>
        <p:nvPicPr>
          <p:cNvPr id="9" name="Bildobjekt 8" descr="En bild som visar text, skärmbild, Teckensnitt, nummer&#10;&#10;Automatiskt genererad beskrivning">
            <a:extLst>
              <a:ext uri="{FF2B5EF4-FFF2-40B4-BE49-F238E27FC236}">
                <a16:creationId xmlns:a16="http://schemas.microsoft.com/office/drawing/2014/main" id="{F467DBBB-97F2-3700-C40D-851B5063741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45" t="5515" r="529" b="-90"/>
          <a:stretch/>
        </p:blipFill>
        <p:spPr>
          <a:xfrm>
            <a:off x="7762117" y="1582527"/>
            <a:ext cx="1750654" cy="3721897"/>
          </a:xfrm>
          <a:prstGeom prst="rect">
            <a:avLst/>
          </a:prstGeom>
        </p:spPr>
      </p:pic>
      <p:pic>
        <p:nvPicPr>
          <p:cNvPr id="10" name="Bildobjekt 9" descr="En bild som visar text, skärmbild, Teckensnitt, programvara&#10;&#10;Automatiskt genererad beskrivning">
            <a:extLst>
              <a:ext uri="{FF2B5EF4-FFF2-40B4-BE49-F238E27FC236}">
                <a16:creationId xmlns:a16="http://schemas.microsoft.com/office/drawing/2014/main" id="{C8DF7477-FA92-B8A1-D4A9-A5964BEE3AA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751" r="529" b="-90"/>
          <a:stretch/>
        </p:blipFill>
        <p:spPr>
          <a:xfrm>
            <a:off x="9711059" y="1582174"/>
            <a:ext cx="1807811" cy="3712605"/>
          </a:xfrm>
          <a:prstGeom prst="rect">
            <a:avLst/>
          </a:prstGeom>
        </p:spPr>
      </p:pic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03DBC8EA-B1D5-3560-E359-60C09A5D98B0}"/>
              </a:ext>
            </a:extLst>
          </p:cNvPr>
          <p:cNvCxnSpPr>
            <a:cxnSpLocks/>
          </p:cNvCxnSpPr>
          <p:nvPr/>
        </p:nvCxnSpPr>
        <p:spPr>
          <a:xfrm flipV="1">
            <a:off x="5547928" y="2834889"/>
            <a:ext cx="262971" cy="281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pilkoppling 12">
            <a:extLst>
              <a:ext uri="{FF2B5EF4-FFF2-40B4-BE49-F238E27FC236}">
                <a16:creationId xmlns:a16="http://schemas.microsoft.com/office/drawing/2014/main" id="{BB73C872-24E9-F799-40C3-3C05BFD10256}"/>
              </a:ext>
            </a:extLst>
          </p:cNvPr>
          <p:cNvCxnSpPr>
            <a:cxnSpLocks/>
          </p:cNvCxnSpPr>
          <p:nvPr/>
        </p:nvCxnSpPr>
        <p:spPr>
          <a:xfrm flipV="1">
            <a:off x="7457751" y="2748077"/>
            <a:ext cx="311198" cy="1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pilkoppling 13">
            <a:extLst>
              <a:ext uri="{FF2B5EF4-FFF2-40B4-BE49-F238E27FC236}">
                <a16:creationId xmlns:a16="http://schemas.microsoft.com/office/drawing/2014/main" id="{F4B64D9C-D6E0-6DFC-E207-968F1BB9F77F}"/>
              </a:ext>
            </a:extLst>
          </p:cNvPr>
          <p:cNvCxnSpPr>
            <a:cxnSpLocks/>
          </p:cNvCxnSpPr>
          <p:nvPr/>
        </p:nvCxnSpPr>
        <p:spPr>
          <a:xfrm>
            <a:off x="9396511" y="2721074"/>
            <a:ext cx="359425" cy="335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302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AB7723-1DBF-4904-8166-2D33E2D727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>
                <a:ea typeface="Open Sans bold"/>
                <a:cs typeface="Open Sans bold"/>
              </a:rPr>
              <a:t>Flytta flera djur</a:t>
            </a:r>
          </a:p>
        </p:txBody>
      </p:sp>
    </p:spTree>
    <p:extLst>
      <p:ext uri="{BB962C8B-B14F-4D97-AF65-F5344CB8AC3E}">
        <p14:creationId xmlns:p14="http://schemas.microsoft.com/office/powerpoint/2010/main" val="2344184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99340D-A9AC-1B7A-76CD-F0E3D4C1F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Flytta</a:t>
            </a:r>
            <a:r>
              <a:rPr lang="en-GB" dirty="0">
                <a:latin typeface="Open Sans bold"/>
                <a:ea typeface="Open Sans bold"/>
                <a:cs typeface="Open Sans bold"/>
              </a:rPr>
              <a:t> </a:t>
            </a:r>
            <a:r>
              <a:rPr lang="en-GB" dirty="0" err="1">
                <a:latin typeface="Open Sans bold"/>
                <a:ea typeface="Open Sans bold"/>
                <a:cs typeface="Open Sans bold"/>
              </a:rPr>
              <a:t>flera</a:t>
            </a:r>
            <a:r>
              <a:rPr lang="en-GB" dirty="0">
                <a:latin typeface="Open Sans bold"/>
                <a:ea typeface="Open Sans bold"/>
                <a:cs typeface="Open Sans bold"/>
              </a:rPr>
              <a:t> </a:t>
            </a:r>
            <a:r>
              <a:rPr lang="en-GB" dirty="0" err="1">
                <a:latin typeface="Open Sans bold"/>
                <a:ea typeface="Open Sans bold"/>
                <a:cs typeface="Open Sans bold"/>
              </a:rPr>
              <a:t>djur</a:t>
            </a:r>
            <a:r>
              <a:rPr lang="en-GB" dirty="0">
                <a:latin typeface="Open Sans bold"/>
                <a:ea typeface="Open Sans bold"/>
                <a:cs typeface="Open Sans bold"/>
              </a:rPr>
              <a:t>, alt 1.</a:t>
            </a:r>
          </a:p>
        </p:txBody>
      </p:sp>
      <p:pic>
        <p:nvPicPr>
          <p:cNvPr id="4" name="Bildobjekt 3" descr="En bild som visar text, skärmbild, programvara, Webbsida&#10;&#10;Automatiskt genererad beskrivning">
            <a:extLst>
              <a:ext uri="{FF2B5EF4-FFF2-40B4-BE49-F238E27FC236}">
                <a16:creationId xmlns:a16="http://schemas.microsoft.com/office/drawing/2014/main" id="{8542C4CC-BD9E-29F3-B8AC-ABCA96BB58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816" r="552" b="150"/>
          <a:stretch/>
        </p:blipFill>
        <p:spPr>
          <a:xfrm>
            <a:off x="911610" y="1895875"/>
            <a:ext cx="1734646" cy="3546401"/>
          </a:xfrm>
          <a:prstGeom prst="rect">
            <a:avLst/>
          </a:prstGeom>
        </p:spPr>
      </p:pic>
      <p:pic>
        <p:nvPicPr>
          <p:cNvPr id="5" name="Bildobjekt 4" descr="En bild som visar text, skärmbild, programvara, Teckensnitt&#10;&#10;Automatiskt genererad beskrivning">
            <a:extLst>
              <a:ext uri="{FF2B5EF4-FFF2-40B4-BE49-F238E27FC236}">
                <a16:creationId xmlns:a16="http://schemas.microsoft.com/office/drawing/2014/main" id="{A72EB1F0-AB1A-3C57-48FD-78A4645241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38" t="5503" r="552" b="150"/>
          <a:stretch/>
        </p:blipFill>
        <p:spPr>
          <a:xfrm>
            <a:off x="3300245" y="1901985"/>
            <a:ext cx="1733053" cy="3558220"/>
          </a:xfrm>
          <a:prstGeom prst="rect">
            <a:avLst/>
          </a:prstGeom>
        </p:spPr>
      </p:pic>
      <p:pic>
        <p:nvPicPr>
          <p:cNvPr id="6" name="Bildobjekt 5" descr="En bild som visar text, skärmbild, programvara, multimedia&#10;&#10;Automatiskt genererad beskrivning">
            <a:extLst>
              <a:ext uri="{FF2B5EF4-FFF2-40B4-BE49-F238E27FC236}">
                <a16:creationId xmlns:a16="http://schemas.microsoft.com/office/drawing/2014/main" id="{F32A9EDB-8257-064F-BFC9-A768897268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659" r="1105" b="544"/>
          <a:stretch/>
        </p:blipFill>
        <p:spPr>
          <a:xfrm>
            <a:off x="5962110" y="1904287"/>
            <a:ext cx="1721029" cy="3537467"/>
          </a:xfrm>
          <a:prstGeom prst="rect">
            <a:avLst/>
          </a:prstGeom>
        </p:spPr>
      </p:pic>
      <p:pic>
        <p:nvPicPr>
          <p:cNvPr id="11" name="Bildobjekt 10" descr="En bild som visar text, skärmbild, nummer, Teckensnitt&#10;&#10;Automatiskt genererad beskrivning">
            <a:extLst>
              <a:ext uri="{FF2B5EF4-FFF2-40B4-BE49-F238E27FC236}">
                <a16:creationId xmlns:a16="http://schemas.microsoft.com/office/drawing/2014/main" id="{AE8EC015-2A3B-9BEF-0ADE-C8EE53E26EE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585" r="552"/>
          <a:stretch/>
        </p:blipFill>
        <p:spPr>
          <a:xfrm>
            <a:off x="8478810" y="1894742"/>
            <a:ext cx="1730650" cy="3560792"/>
          </a:xfrm>
          <a:prstGeom prst="rect">
            <a:avLst/>
          </a:prstGeom>
        </p:spPr>
      </p:pic>
      <p:cxnSp>
        <p:nvCxnSpPr>
          <p:cNvPr id="16" name="Rak pilkoppling 15">
            <a:extLst>
              <a:ext uri="{FF2B5EF4-FFF2-40B4-BE49-F238E27FC236}">
                <a16:creationId xmlns:a16="http://schemas.microsoft.com/office/drawing/2014/main" id="{FDB74CF1-A5FE-04AA-AEE0-B0D685BB27BC}"/>
              </a:ext>
            </a:extLst>
          </p:cNvPr>
          <p:cNvCxnSpPr>
            <a:cxnSpLocks/>
          </p:cNvCxnSpPr>
          <p:nvPr/>
        </p:nvCxnSpPr>
        <p:spPr>
          <a:xfrm>
            <a:off x="488461" y="3525715"/>
            <a:ext cx="314374" cy="9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pilkoppling 18">
            <a:extLst>
              <a:ext uri="{FF2B5EF4-FFF2-40B4-BE49-F238E27FC236}">
                <a16:creationId xmlns:a16="http://schemas.microsoft.com/office/drawing/2014/main" id="{97772701-25D5-D2FF-B265-4C2A87B04460}"/>
              </a:ext>
            </a:extLst>
          </p:cNvPr>
          <p:cNvCxnSpPr>
            <a:cxnSpLocks/>
          </p:cNvCxnSpPr>
          <p:nvPr/>
        </p:nvCxnSpPr>
        <p:spPr>
          <a:xfrm flipV="1">
            <a:off x="5048998" y="4412991"/>
            <a:ext cx="718583" cy="373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pilkoppling 19">
            <a:extLst>
              <a:ext uri="{FF2B5EF4-FFF2-40B4-BE49-F238E27FC236}">
                <a16:creationId xmlns:a16="http://schemas.microsoft.com/office/drawing/2014/main" id="{FB7C4F8B-83CA-A2A6-5FF9-C598D055E0B9}"/>
              </a:ext>
            </a:extLst>
          </p:cNvPr>
          <p:cNvCxnSpPr>
            <a:cxnSpLocks/>
          </p:cNvCxnSpPr>
          <p:nvPr/>
        </p:nvCxnSpPr>
        <p:spPr>
          <a:xfrm flipV="1">
            <a:off x="7554237" y="4135992"/>
            <a:ext cx="455881" cy="11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ruta 6">
            <a:extLst>
              <a:ext uri="{FF2B5EF4-FFF2-40B4-BE49-F238E27FC236}">
                <a16:creationId xmlns:a16="http://schemas.microsoft.com/office/drawing/2014/main" id="{6B16D5B4-9576-73CF-EF7D-EE71C1F09200}"/>
              </a:ext>
            </a:extLst>
          </p:cNvPr>
          <p:cNvSpPr txBox="1"/>
          <p:nvPr/>
        </p:nvSpPr>
        <p:spPr>
          <a:xfrm>
            <a:off x="869577" y="1371601"/>
            <a:ext cx="43568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Gå till listan med </a:t>
            </a:r>
            <a:r>
              <a:rPr lang="en-GB" b="1"/>
              <a:t>alla djur</a:t>
            </a:r>
            <a:r>
              <a:rPr lang="en-GB"/>
              <a:t> i appen.</a:t>
            </a:r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116C297-8998-431F-B17C-E8F8BE42A5F1}"/>
              </a:ext>
            </a:extLst>
          </p:cNvPr>
          <p:cNvSpPr txBox="1"/>
          <p:nvPr/>
        </p:nvSpPr>
        <p:spPr>
          <a:xfrm>
            <a:off x="815788" y="5593976"/>
            <a:ext cx="216945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 err="1"/>
              <a:t>Börja</a:t>
            </a:r>
            <a:r>
              <a:rPr lang="en-GB" dirty="0"/>
              <a:t> med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b="1" dirty="0" err="1"/>
              <a:t>hålla</a:t>
            </a:r>
            <a:r>
              <a:rPr lang="en-GB" b="1" dirty="0"/>
              <a:t> in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ett</a:t>
            </a:r>
            <a:r>
              <a:rPr lang="en-GB" dirty="0"/>
              <a:t> </a:t>
            </a:r>
            <a:r>
              <a:rPr lang="en-GB" dirty="0" err="1"/>
              <a:t>djur</a:t>
            </a:r>
            <a:r>
              <a:rPr lang="en-GB" dirty="0"/>
              <a:t> tills det </a:t>
            </a:r>
            <a:r>
              <a:rPr lang="en-GB" dirty="0" err="1"/>
              <a:t>markeras</a:t>
            </a:r>
            <a:r>
              <a:rPr lang="en-GB" dirty="0"/>
              <a:t>.</a:t>
            </a:r>
            <a:endParaRPr lang="en-GB" dirty="0">
              <a:ea typeface="Open Sans regular"/>
              <a:cs typeface="Open Sans regular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0CB64FE9-79CE-65BD-6BA6-6ED4B79CF60F}"/>
              </a:ext>
            </a:extLst>
          </p:cNvPr>
          <p:cNvSpPr txBox="1"/>
          <p:nvPr/>
        </p:nvSpPr>
        <p:spPr>
          <a:xfrm>
            <a:off x="6096000" y="559397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Klicka </a:t>
            </a:r>
            <a:r>
              <a:rPr lang="en-GB" b="1" dirty="0" err="1"/>
              <a:t>Flytta</a:t>
            </a:r>
            <a:r>
              <a:rPr lang="en-GB" dirty="0"/>
              <a:t>.</a:t>
            </a:r>
            <a:endParaRPr lang="en-GB" dirty="0">
              <a:ea typeface="Open Sans regular"/>
              <a:cs typeface="Open Sans regular"/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DBE2EADF-DD44-9692-778D-F4EAE5712C04}"/>
              </a:ext>
            </a:extLst>
          </p:cNvPr>
          <p:cNvSpPr txBox="1"/>
          <p:nvPr/>
        </p:nvSpPr>
        <p:spPr>
          <a:xfrm>
            <a:off x="3227294" y="5593976"/>
            <a:ext cx="232185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Klicka sedan </a:t>
            </a:r>
            <a:r>
              <a:rPr lang="en-GB" dirty="0" err="1"/>
              <a:t>på</a:t>
            </a:r>
            <a:r>
              <a:rPr lang="en-GB" b="1" dirty="0"/>
              <a:t> </a:t>
            </a:r>
            <a:r>
              <a:rPr lang="en-GB" b="1" dirty="0" err="1"/>
              <a:t>alla</a:t>
            </a:r>
            <a:r>
              <a:rPr lang="en-GB" b="1" dirty="0"/>
              <a:t> </a:t>
            </a:r>
            <a:r>
              <a:rPr lang="en-GB" b="1" dirty="0" err="1"/>
              <a:t>djur</a:t>
            </a:r>
            <a:r>
              <a:rPr lang="en-GB" b="1" dirty="0"/>
              <a:t> </a:t>
            </a:r>
            <a:r>
              <a:rPr lang="en-GB" b="1" dirty="0" err="1"/>
              <a:t>som</a:t>
            </a:r>
            <a:r>
              <a:rPr lang="en-GB" b="1" dirty="0"/>
              <a:t> ska till </a:t>
            </a:r>
            <a:r>
              <a:rPr lang="en-GB" b="1" dirty="0" err="1"/>
              <a:t>samma</a:t>
            </a:r>
            <a:r>
              <a:rPr lang="en-GB" b="1" dirty="0"/>
              <a:t> plats</a:t>
            </a:r>
            <a:r>
              <a:rPr lang="en-GB" dirty="0"/>
              <a:t>. </a:t>
            </a:r>
            <a:r>
              <a:rPr lang="en-GB" dirty="0">
                <a:ea typeface="+mn-lt"/>
                <a:cs typeface="+mn-lt"/>
              </a:rPr>
              <a:t>Klicka </a:t>
            </a:r>
            <a:r>
              <a:rPr lang="en-GB" b="1" dirty="0" err="1">
                <a:ea typeface="+mn-lt"/>
                <a:cs typeface="+mn-lt"/>
              </a:rPr>
              <a:t>Fortsätt</a:t>
            </a:r>
            <a:r>
              <a:rPr lang="en-GB" b="1" dirty="0">
                <a:ea typeface="+mn-lt"/>
                <a:cs typeface="+mn-lt"/>
              </a:rPr>
              <a:t>.</a:t>
            </a:r>
            <a:endParaRPr lang="sv-SE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5BBC2B91-E8B3-C032-53AC-C3222CBF81BB}"/>
              </a:ext>
            </a:extLst>
          </p:cNvPr>
          <p:cNvSpPr txBox="1"/>
          <p:nvPr/>
        </p:nvSpPr>
        <p:spPr>
          <a:xfrm>
            <a:off x="8480612" y="5593976"/>
            <a:ext cx="210670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Välj platsen de ska till. </a:t>
            </a:r>
            <a:r>
              <a:rPr lang="sv-SE">
                <a:ea typeface="Open Sans regular"/>
                <a:cs typeface="Open Sans regular"/>
              </a:rPr>
              <a:t>​</a:t>
            </a:r>
            <a:endParaRPr lang="sv-SE"/>
          </a:p>
        </p:txBody>
      </p:sp>
      <p:cxnSp>
        <p:nvCxnSpPr>
          <p:cNvPr id="18" name="Rak pilkoppling 17">
            <a:extLst>
              <a:ext uri="{FF2B5EF4-FFF2-40B4-BE49-F238E27FC236}">
                <a16:creationId xmlns:a16="http://schemas.microsoft.com/office/drawing/2014/main" id="{50FCD8AB-F4E5-D77A-9355-69B9C5CE2BB8}"/>
              </a:ext>
            </a:extLst>
          </p:cNvPr>
          <p:cNvCxnSpPr>
            <a:cxnSpLocks/>
          </p:cNvCxnSpPr>
          <p:nvPr/>
        </p:nvCxnSpPr>
        <p:spPr>
          <a:xfrm flipV="1">
            <a:off x="2720673" y="3884755"/>
            <a:ext cx="386091" cy="8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068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79C543A2-4171-0024-B10F-71B8BB5C9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6080" y="1586929"/>
            <a:ext cx="5022704" cy="456834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AutoNum type="arabicPeriod"/>
            </a:pPr>
            <a:r>
              <a:rPr lang="sv-SE" dirty="0">
                <a:ea typeface="Open Sans regular"/>
                <a:cs typeface="Open Sans regular"/>
              </a:rPr>
              <a:t>Vad platshantering används till</a:t>
            </a:r>
            <a:endParaRPr lang="sv-SE" dirty="0"/>
          </a:p>
          <a:p>
            <a:pPr marL="457200" indent="-457200">
              <a:buAutoNum type="arabicPeriod"/>
            </a:pPr>
            <a:r>
              <a:rPr lang="sv-SE" dirty="0">
                <a:ea typeface="Open Sans regular"/>
                <a:cs typeface="Open Sans regular"/>
              </a:rPr>
              <a:t>Inställningar för platser</a:t>
            </a:r>
          </a:p>
          <a:p>
            <a:pPr marL="457200" indent="-457200">
              <a:buAutoNum type="arabicPeriod"/>
            </a:pPr>
            <a:r>
              <a:rPr lang="sv-SE" dirty="0">
                <a:ea typeface="Open Sans regular"/>
                <a:cs typeface="Open Sans regular"/>
              </a:rPr>
              <a:t>Exempel: Platser för kalvar</a:t>
            </a:r>
            <a:endParaRPr lang="sv-SE" dirty="0"/>
          </a:p>
          <a:p>
            <a:pPr marL="457200" indent="-457200">
              <a:buAutoNum type="arabicPeriod"/>
            </a:pPr>
            <a:r>
              <a:rPr lang="sv-SE" dirty="0">
                <a:ea typeface="Open Sans regular"/>
                <a:cs typeface="Open Sans regular"/>
              </a:rPr>
              <a:t>Exempel: Beteshantering</a:t>
            </a:r>
          </a:p>
          <a:p>
            <a:pPr marL="457200" indent="-457200">
              <a:buAutoNum type="arabicPeriod"/>
            </a:pPr>
            <a:r>
              <a:rPr lang="sv-SE" dirty="0">
                <a:ea typeface="Open Sans regular"/>
                <a:cs typeface="Open Sans regular"/>
              </a:rPr>
              <a:t>Flytta ett djur</a:t>
            </a:r>
          </a:p>
          <a:p>
            <a:pPr marL="457200" indent="-457200">
              <a:buAutoNum type="arabicPeriod"/>
            </a:pPr>
            <a:r>
              <a:rPr lang="sv-SE" dirty="0">
                <a:ea typeface="Open Sans regular"/>
                <a:cs typeface="Open Sans regular"/>
              </a:rPr>
              <a:t>Flytta flera djur samtidigt</a:t>
            </a:r>
            <a:br>
              <a:rPr lang="sv-SE" dirty="0">
                <a:ea typeface="Open Sans regular"/>
                <a:cs typeface="Open Sans regular"/>
              </a:rPr>
            </a:br>
            <a:endParaRPr lang="sv-SE">
              <a:ea typeface="Open Sans regular"/>
              <a:cs typeface="Open Sans regular"/>
            </a:endParaRPr>
          </a:p>
          <a:p>
            <a:r>
              <a:rPr lang="sv-SE" dirty="0">
                <a:latin typeface="Arial"/>
                <a:ea typeface="Open Sans regular"/>
                <a:cs typeface="Arial"/>
              </a:rPr>
              <a:t>Mer info på </a:t>
            </a:r>
            <a:r>
              <a:rPr lang="sv-SE" dirty="0" err="1">
                <a:latin typeface="Arial"/>
                <a:ea typeface="Open Sans regular"/>
                <a:cs typeface="Arial"/>
              </a:rPr>
              <a:t>Agricams</a:t>
            </a:r>
            <a:r>
              <a:rPr lang="sv-SE" dirty="0">
                <a:latin typeface="Arial"/>
                <a:ea typeface="Open Sans regular"/>
                <a:cs typeface="Arial"/>
              </a:rPr>
              <a:t> kunskapsbank</a:t>
            </a:r>
          </a:p>
          <a:p>
            <a:r>
              <a:rPr lang="sv-SE" dirty="0">
                <a:latin typeface="Arial"/>
                <a:ea typeface="Open Sans regular"/>
                <a:cs typeface="Arial"/>
              </a:rPr>
              <a:t>Behöver du hjälp?</a:t>
            </a:r>
            <a:endParaRPr lang="sv-SE" dirty="0">
              <a:latin typeface="Arial"/>
              <a:cs typeface="Arial"/>
            </a:endParaRPr>
          </a:p>
          <a:p>
            <a:pPr>
              <a:buAutoNum type="arabicPeriod"/>
            </a:pPr>
            <a:endParaRPr lang="sv-SE" dirty="0">
              <a:ea typeface="Open Sans regular"/>
              <a:cs typeface="Open Sans regular"/>
            </a:endParaRPr>
          </a:p>
          <a:p>
            <a:pPr marL="0" indent="0">
              <a:buNone/>
            </a:pPr>
            <a:endParaRPr lang="sv-SE" dirty="0">
              <a:ea typeface="Open Sans regular"/>
              <a:cs typeface="Open Sans regular"/>
            </a:endParaRPr>
          </a:p>
          <a:p>
            <a:pPr>
              <a:buAutoNum type="arabicPeriod"/>
            </a:pPr>
            <a:endParaRPr lang="sv-SE" dirty="0">
              <a:ea typeface="Open Sans regular"/>
              <a:cs typeface="Open Sans regular"/>
            </a:endParaRPr>
          </a:p>
          <a:p>
            <a:pPr>
              <a:buAutoNum type="arabicPeriod"/>
            </a:pPr>
            <a:endParaRPr lang="sv-SE" dirty="0">
              <a:ea typeface="Open Sans regular"/>
              <a:cs typeface="Open Sans regular"/>
            </a:endParaRP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11C821AE-E06E-2594-91C7-4911FE141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80" y="275900"/>
            <a:ext cx="9942471" cy="1094397"/>
          </a:xfrm>
        </p:spPr>
        <p:txBody>
          <a:bodyPr/>
          <a:lstStyle/>
          <a:p>
            <a:r>
              <a:rPr lang="en-US" dirty="0" err="1"/>
              <a:t>Innehållsförteckning</a:t>
            </a:r>
            <a:endParaRPr lang="en-US" dirty="0" err="1">
              <a:ea typeface="Open Sans bold"/>
              <a:cs typeface="Open Sans bold"/>
            </a:endParaRPr>
          </a:p>
        </p:txBody>
      </p:sp>
      <p:pic>
        <p:nvPicPr>
          <p:cNvPr id="3" name="Bildobjekt 2" descr="En bild som visar text, skärmbild, nummer, programvara&#10;&#10;Automatiskt genererad beskrivning">
            <a:extLst>
              <a:ext uri="{FF2B5EF4-FFF2-40B4-BE49-F238E27FC236}">
                <a16:creationId xmlns:a16="http://schemas.microsoft.com/office/drawing/2014/main" id="{C400AEDD-E188-1DC5-EF27-EC8746DB08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55" t="12987" r="1459"/>
          <a:stretch/>
        </p:blipFill>
        <p:spPr>
          <a:xfrm>
            <a:off x="5840116" y="1712827"/>
            <a:ext cx="5294550" cy="420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10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99340D-A9AC-1B7A-76CD-F0E3D4C1F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Flytta</a:t>
            </a:r>
            <a:r>
              <a:rPr lang="en-GB" dirty="0">
                <a:latin typeface="Open Sans bold"/>
                <a:ea typeface="Open Sans bold"/>
                <a:cs typeface="Open Sans bold"/>
              </a:rPr>
              <a:t> </a:t>
            </a:r>
            <a:r>
              <a:rPr lang="en-GB" dirty="0" err="1">
                <a:latin typeface="Open Sans bold"/>
                <a:ea typeface="Open Sans bold"/>
                <a:cs typeface="Open Sans bold"/>
              </a:rPr>
              <a:t>flera</a:t>
            </a:r>
            <a:r>
              <a:rPr lang="en-GB" dirty="0">
                <a:latin typeface="Open Sans bold"/>
                <a:ea typeface="Open Sans bold"/>
                <a:cs typeface="Open Sans bold"/>
              </a:rPr>
              <a:t> </a:t>
            </a:r>
            <a:r>
              <a:rPr lang="en-GB" dirty="0" err="1">
                <a:latin typeface="Open Sans bold"/>
                <a:ea typeface="Open Sans bold"/>
                <a:cs typeface="Open Sans bold"/>
              </a:rPr>
              <a:t>djur</a:t>
            </a:r>
            <a:r>
              <a:rPr lang="en-GB" dirty="0">
                <a:latin typeface="Open Sans bold"/>
                <a:ea typeface="Open Sans bold"/>
                <a:cs typeface="Open Sans bold"/>
              </a:rPr>
              <a:t>, alt 2.</a:t>
            </a:r>
          </a:p>
        </p:txBody>
      </p:sp>
      <p:pic>
        <p:nvPicPr>
          <p:cNvPr id="5" name="Bildobjekt 4" descr="En bild som visar text, skärmbild, nummer, Teckensnitt&#10;&#10;Automatiskt genererad beskrivning">
            <a:extLst>
              <a:ext uri="{FF2B5EF4-FFF2-40B4-BE49-F238E27FC236}">
                <a16:creationId xmlns:a16="http://schemas.microsoft.com/office/drawing/2014/main" id="{55FF3D26-3AB6-7279-11B9-2EC2031CFD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53" r="1111"/>
          <a:stretch/>
        </p:blipFill>
        <p:spPr>
          <a:xfrm>
            <a:off x="970244" y="2006508"/>
            <a:ext cx="1740729" cy="3635559"/>
          </a:xfrm>
          <a:prstGeom prst="rect">
            <a:avLst/>
          </a:prstGeom>
        </p:spPr>
      </p:pic>
      <p:pic>
        <p:nvPicPr>
          <p:cNvPr id="6" name="Bildobjekt 5" descr="En bild som visar text, skärmbild, Teckensnitt, nummer&#10;&#10;Automatiskt genererad beskrivning">
            <a:extLst>
              <a:ext uri="{FF2B5EF4-FFF2-40B4-BE49-F238E27FC236}">
                <a16:creationId xmlns:a16="http://schemas.microsoft.com/office/drawing/2014/main" id="{620D851D-3FC9-0553-2EEF-88BB4967DB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613" b="164"/>
          <a:stretch/>
        </p:blipFill>
        <p:spPr>
          <a:xfrm>
            <a:off x="3217548" y="2005225"/>
            <a:ext cx="1757058" cy="3631638"/>
          </a:xfrm>
          <a:prstGeom prst="rect">
            <a:avLst/>
          </a:prstGeom>
        </p:spPr>
      </p:pic>
      <p:pic>
        <p:nvPicPr>
          <p:cNvPr id="7" name="Bildobjekt 6" descr="En bild som visar text, skärmbild, programvara, nummer&#10;&#10;Automatiskt genererad beskrivning">
            <a:extLst>
              <a:ext uri="{FF2B5EF4-FFF2-40B4-BE49-F238E27FC236}">
                <a16:creationId xmlns:a16="http://schemas.microsoft.com/office/drawing/2014/main" id="{35F25BF1-D85D-DC08-C26C-02A6EBC8C48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625" b="164"/>
          <a:stretch/>
        </p:blipFill>
        <p:spPr>
          <a:xfrm>
            <a:off x="5351148" y="2005612"/>
            <a:ext cx="1757058" cy="3631253"/>
          </a:xfrm>
          <a:prstGeom prst="rect">
            <a:avLst/>
          </a:prstGeom>
        </p:spPr>
      </p:pic>
      <p:pic>
        <p:nvPicPr>
          <p:cNvPr id="8" name="Bildobjekt 7" descr="En bild som visar text, elektronik, skärmbild, multimedia&#10;&#10;Automatiskt genererad beskrivning">
            <a:extLst>
              <a:ext uri="{FF2B5EF4-FFF2-40B4-BE49-F238E27FC236}">
                <a16:creationId xmlns:a16="http://schemas.microsoft.com/office/drawing/2014/main" id="{E60591CC-486C-03E2-CB86-10C1CA68A15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625" b="164"/>
          <a:stretch/>
        </p:blipFill>
        <p:spPr>
          <a:xfrm>
            <a:off x="7395101" y="2005612"/>
            <a:ext cx="1757058" cy="3631253"/>
          </a:xfrm>
          <a:prstGeom prst="rect">
            <a:avLst/>
          </a:prstGeom>
        </p:spPr>
      </p:pic>
      <p:pic>
        <p:nvPicPr>
          <p:cNvPr id="9" name="Bildobjekt 8" descr="En bild som visar text, skärmbild, nummer, Teckensnitt&#10;&#10;Automatiskt genererad beskrivning">
            <a:extLst>
              <a:ext uri="{FF2B5EF4-FFF2-40B4-BE49-F238E27FC236}">
                <a16:creationId xmlns:a16="http://schemas.microsoft.com/office/drawing/2014/main" id="{F923D6C4-30BB-2FD6-61C2-3B33D5183A6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903" t="4611" b="164"/>
          <a:stretch/>
        </p:blipFill>
        <p:spPr>
          <a:xfrm>
            <a:off x="9592930" y="1996195"/>
            <a:ext cx="1743781" cy="3631705"/>
          </a:xfrm>
          <a:prstGeom prst="rect">
            <a:avLst/>
          </a:prstGeom>
        </p:spPr>
      </p:pic>
      <p:cxnSp>
        <p:nvCxnSpPr>
          <p:cNvPr id="13" name="Rak pilkoppling 12">
            <a:extLst>
              <a:ext uri="{FF2B5EF4-FFF2-40B4-BE49-F238E27FC236}">
                <a16:creationId xmlns:a16="http://schemas.microsoft.com/office/drawing/2014/main" id="{BB73C872-24E9-F799-40C3-3C05BFD10256}"/>
              </a:ext>
            </a:extLst>
          </p:cNvPr>
          <p:cNvCxnSpPr>
            <a:cxnSpLocks/>
          </p:cNvCxnSpPr>
          <p:nvPr/>
        </p:nvCxnSpPr>
        <p:spPr>
          <a:xfrm flipV="1">
            <a:off x="2786459" y="2701666"/>
            <a:ext cx="329127" cy="10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0D2A7E14-AD9C-EF9C-E8EA-DC0339712A3E}"/>
              </a:ext>
            </a:extLst>
          </p:cNvPr>
          <p:cNvCxnSpPr>
            <a:cxnSpLocks/>
          </p:cNvCxnSpPr>
          <p:nvPr/>
        </p:nvCxnSpPr>
        <p:spPr>
          <a:xfrm flipV="1">
            <a:off x="4904740" y="3759386"/>
            <a:ext cx="318007" cy="10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pilkoppling 10">
            <a:extLst>
              <a:ext uri="{FF2B5EF4-FFF2-40B4-BE49-F238E27FC236}">
                <a16:creationId xmlns:a16="http://schemas.microsoft.com/office/drawing/2014/main" id="{AB90F771-CEC7-93A6-351E-028E557EFE55}"/>
              </a:ext>
            </a:extLst>
          </p:cNvPr>
          <p:cNvCxnSpPr>
            <a:cxnSpLocks/>
          </p:cNvCxnSpPr>
          <p:nvPr/>
        </p:nvCxnSpPr>
        <p:spPr>
          <a:xfrm flipV="1">
            <a:off x="7083163" y="4829817"/>
            <a:ext cx="196359" cy="131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523E7F9F-5F0D-D3C1-5112-30F2CA9BF384}"/>
              </a:ext>
            </a:extLst>
          </p:cNvPr>
          <p:cNvCxnSpPr>
            <a:cxnSpLocks/>
          </p:cNvCxnSpPr>
          <p:nvPr/>
        </p:nvCxnSpPr>
        <p:spPr>
          <a:xfrm flipV="1">
            <a:off x="8433204" y="3807159"/>
            <a:ext cx="1001024" cy="308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ruta 3">
            <a:extLst>
              <a:ext uri="{FF2B5EF4-FFF2-40B4-BE49-F238E27FC236}">
                <a16:creationId xmlns:a16="http://schemas.microsoft.com/office/drawing/2014/main" id="{681A4B92-27A0-37ED-371C-8BA05829CCD9}"/>
              </a:ext>
            </a:extLst>
          </p:cNvPr>
          <p:cNvSpPr txBox="1"/>
          <p:nvPr/>
        </p:nvSpPr>
        <p:spPr>
          <a:xfrm>
            <a:off x="2868706" y="5827059"/>
            <a:ext cx="235771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b="1" dirty="0">
                <a:cs typeface="Arial"/>
              </a:rPr>
              <a:t>Kryssa i rutan </a:t>
            </a:r>
            <a:r>
              <a:rPr lang="sv-SE" dirty="0">
                <a:cs typeface="Arial"/>
              </a:rPr>
              <a:t>intill antalet på platsen, så markeras </a:t>
            </a:r>
            <a:r>
              <a:rPr lang="sv-SE" b="1" dirty="0">
                <a:cs typeface="Arial"/>
              </a:rPr>
              <a:t>alla</a:t>
            </a:r>
            <a:r>
              <a:rPr lang="sv-SE" dirty="0">
                <a:cs typeface="Arial"/>
              </a:rPr>
              <a:t>. </a:t>
            </a:r>
            <a:endParaRPr lang="en-GB" dirty="0">
              <a:ea typeface="Open Sans regular"/>
              <a:cs typeface="Arial"/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8108C64E-1FBE-6934-D61F-5E15FEEDD3EC}"/>
              </a:ext>
            </a:extLst>
          </p:cNvPr>
          <p:cNvSpPr txBox="1"/>
          <p:nvPr/>
        </p:nvSpPr>
        <p:spPr>
          <a:xfrm>
            <a:off x="869576" y="1497105"/>
            <a:ext cx="102914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Ska </a:t>
            </a:r>
            <a:r>
              <a:rPr lang="en-GB" err="1"/>
              <a:t>t.ex</a:t>
            </a:r>
            <a:r>
              <a:rPr lang="en-GB" dirty="0"/>
              <a:t>. </a:t>
            </a:r>
            <a:r>
              <a:rPr lang="en-GB" err="1"/>
              <a:t>alla</a:t>
            </a:r>
            <a:r>
              <a:rPr lang="en-GB" dirty="0"/>
              <a:t> </a:t>
            </a:r>
            <a:r>
              <a:rPr lang="en-GB" err="1"/>
              <a:t>djur</a:t>
            </a:r>
            <a:r>
              <a:rPr lang="en-GB" dirty="0"/>
              <a:t> </a:t>
            </a:r>
            <a:r>
              <a:rPr lang="en-GB" err="1"/>
              <a:t>på</a:t>
            </a:r>
            <a:r>
              <a:rPr lang="en-GB" dirty="0"/>
              <a:t> </a:t>
            </a:r>
            <a:r>
              <a:rPr lang="en-GB" err="1"/>
              <a:t>ett</a:t>
            </a:r>
            <a:r>
              <a:rPr lang="en-GB" dirty="0"/>
              <a:t> </a:t>
            </a:r>
            <a:r>
              <a:rPr lang="en-GB" err="1"/>
              <a:t>bete</a:t>
            </a:r>
            <a:r>
              <a:rPr lang="en-GB" dirty="0"/>
              <a:t> </a:t>
            </a:r>
            <a:r>
              <a:rPr lang="en-GB" err="1"/>
              <a:t>flyttas</a:t>
            </a:r>
            <a:r>
              <a:rPr lang="en-GB" dirty="0"/>
              <a:t> till </a:t>
            </a:r>
            <a:r>
              <a:rPr lang="en-GB" err="1"/>
              <a:t>en</a:t>
            </a:r>
            <a:r>
              <a:rPr lang="en-GB" dirty="0"/>
              <a:t> </a:t>
            </a:r>
            <a:r>
              <a:rPr lang="en-GB" err="1"/>
              <a:t>annan</a:t>
            </a:r>
            <a:r>
              <a:rPr lang="en-GB" dirty="0"/>
              <a:t> plats </a:t>
            </a:r>
            <a:r>
              <a:rPr lang="en-GB" err="1"/>
              <a:t>går</a:t>
            </a:r>
            <a:r>
              <a:rPr lang="en-GB" dirty="0"/>
              <a:t> du </a:t>
            </a:r>
            <a:r>
              <a:rPr lang="en-GB" err="1"/>
              <a:t>enklast</a:t>
            </a:r>
            <a:r>
              <a:rPr lang="en-GB" dirty="0"/>
              <a:t> in </a:t>
            </a:r>
            <a:r>
              <a:rPr lang="en-GB" b="1" err="1"/>
              <a:t>på</a:t>
            </a:r>
            <a:r>
              <a:rPr lang="en-GB" b="1" dirty="0"/>
              <a:t> </a:t>
            </a:r>
            <a:r>
              <a:rPr lang="en-GB" b="1" err="1"/>
              <a:t>platsen</a:t>
            </a:r>
            <a:r>
              <a:rPr lang="en-GB" dirty="0"/>
              <a:t>.</a:t>
            </a:r>
            <a:endParaRPr lang="sv-SE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9C4DF4F-DF3D-E329-6702-22B05813C7DA}"/>
              </a:ext>
            </a:extLst>
          </p:cNvPr>
          <p:cNvSpPr txBox="1"/>
          <p:nvPr/>
        </p:nvSpPr>
        <p:spPr>
          <a:xfrm>
            <a:off x="5351929" y="5827059"/>
            <a:ext cx="18288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Arial"/>
                <a:cs typeface="Arial"/>
              </a:rPr>
              <a:t>Klicka </a:t>
            </a:r>
            <a:r>
              <a:rPr lang="en-GB" b="1" dirty="0" err="1">
                <a:latin typeface="Arial"/>
                <a:cs typeface="Arial"/>
              </a:rPr>
              <a:t>Fortsätt</a:t>
            </a:r>
            <a:endParaRPr lang="en-GB" b="1">
              <a:latin typeface="Arial"/>
              <a:cs typeface="Arial"/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B443DCC7-F2F1-7407-90D3-995ECEE30F6B}"/>
              </a:ext>
            </a:extLst>
          </p:cNvPr>
          <p:cNvSpPr txBox="1"/>
          <p:nvPr/>
        </p:nvSpPr>
        <p:spPr>
          <a:xfrm>
            <a:off x="7395882" y="5827059"/>
            <a:ext cx="17570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Arial"/>
                <a:cs typeface="Arial"/>
              </a:rPr>
              <a:t>Klicka </a:t>
            </a:r>
            <a:r>
              <a:rPr lang="en-GB" b="1" dirty="0" err="1">
                <a:latin typeface="Arial"/>
                <a:cs typeface="Arial"/>
              </a:rPr>
              <a:t>Flytta</a:t>
            </a:r>
            <a:endParaRPr lang="en-GB" dirty="0" err="1">
              <a:latin typeface="Arial"/>
              <a:cs typeface="Arial"/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A770A91F-0F4D-BE66-99EF-77C3A321BA86}"/>
              </a:ext>
            </a:extLst>
          </p:cNvPr>
          <p:cNvSpPr txBox="1"/>
          <p:nvPr/>
        </p:nvSpPr>
        <p:spPr>
          <a:xfrm>
            <a:off x="9690847" y="5827058"/>
            <a:ext cx="155089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Arial"/>
              </a:rPr>
              <a:t>Välj platsen de ska till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9422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79C543A2-4171-0024-B10F-71B8BB5C9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6080" y="1586929"/>
            <a:ext cx="4771920" cy="456834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sv-SE" b="1" dirty="0">
                <a:ea typeface="Open Sans regular"/>
                <a:cs typeface="Open Sans regular"/>
              </a:rPr>
              <a:t>Nu kan du: </a:t>
            </a:r>
            <a:br>
              <a:rPr lang="sv-SE" dirty="0">
                <a:ea typeface="Open Sans regular"/>
                <a:cs typeface="Open Sans regular"/>
              </a:rPr>
            </a:br>
            <a:endParaRPr lang="sv-SE" dirty="0">
              <a:ea typeface="Open Sans regular"/>
              <a:cs typeface="Open Sans regular"/>
            </a:endParaRPr>
          </a:p>
          <a:p>
            <a:pPr marL="457200" indent="-457200">
              <a:buAutoNum type="arabicPeriod"/>
            </a:pPr>
            <a:r>
              <a:rPr lang="sv-SE" dirty="0">
                <a:latin typeface="Open sans"/>
                <a:ea typeface="Open Sans regular"/>
                <a:cs typeface="Arial"/>
              </a:rPr>
              <a:t>Vad platshantering används till</a:t>
            </a:r>
          </a:p>
          <a:p>
            <a:pPr marL="457200" indent="-457200">
              <a:buAutoNum type="arabicPeriod"/>
            </a:pPr>
            <a:r>
              <a:rPr lang="sv-SE" dirty="0">
                <a:latin typeface="Open sans"/>
                <a:ea typeface="Open Sans regular"/>
                <a:cs typeface="Arial"/>
              </a:rPr>
              <a:t>Inställningar för platser</a:t>
            </a:r>
            <a:endParaRPr lang="en-US">
              <a:latin typeface="Open sans"/>
              <a:ea typeface="Open Sans regular"/>
              <a:cs typeface="Arial"/>
            </a:endParaRPr>
          </a:p>
          <a:p>
            <a:pPr marL="457200" indent="-457200">
              <a:buAutoNum type="arabicPeriod"/>
            </a:pPr>
            <a:r>
              <a:rPr lang="sv-SE" dirty="0">
                <a:latin typeface="Open sans"/>
                <a:ea typeface="Open Sans regular"/>
                <a:cs typeface="Arial"/>
              </a:rPr>
              <a:t>Exempel: Platser för kalvar</a:t>
            </a:r>
          </a:p>
          <a:p>
            <a:pPr marL="457200" indent="-457200">
              <a:buAutoNum type="arabicPeriod"/>
            </a:pPr>
            <a:r>
              <a:rPr lang="sv-SE" dirty="0">
                <a:latin typeface="Open sans"/>
                <a:ea typeface="Open Sans regular"/>
                <a:cs typeface="Arial"/>
              </a:rPr>
              <a:t>Exempel: Beteshantering</a:t>
            </a:r>
            <a:endParaRPr lang="en-US">
              <a:latin typeface="Open sans"/>
              <a:ea typeface="Open Sans regular"/>
              <a:cs typeface="Arial"/>
            </a:endParaRPr>
          </a:p>
          <a:p>
            <a:pPr marL="457200" indent="-457200">
              <a:buAutoNum type="arabicPeriod"/>
            </a:pPr>
            <a:r>
              <a:rPr lang="sv-SE" dirty="0">
                <a:latin typeface="Open sans"/>
                <a:ea typeface="Open Sans regular"/>
                <a:cs typeface="Arial"/>
              </a:rPr>
              <a:t>Flytta ett djur</a:t>
            </a:r>
            <a:endParaRPr lang="en-US">
              <a:latin typeface="Open sans"/>
              <a:ea typeface="Open Sans regular"/>
              <a:cs typeface="Arial"/>
            </a:endParaRPr>
          </a:p>
          <a:p>
            <a:pPr marL="457200" indent="-457200">
              <a:buAutoNum type="arabicPeriod"/>
            </a:pPr>
            <a:r>
              <a:rPr lang="sv-SE" dirty="0">
                <a:latin typeface="Open sans"/>
                <a:ea typeface="Open Sans regular"/>
                <a:cs typeface="Arial"/>
              </a:rPr>
              <a:t>Flytta flera djur samtidigt</a:t>
            </a:r>
            <a:endParaRPr lang="sv-SE" dirty="0">
              <a:latin typeface="Open sans"/>
            </a:endParaRPr>
          </a:p>
          <a:p>
            <a:pPr marL="457200" indent="-457200">
              <a:buAutoNum type="arabicPeriod"/>
            </a:pPr>
            <a:endParaRPr lang="en-US">
              <a:ea typeface="Open Sans regular"/>
              <a:cs typeface="Open Sans regular"/>
            </a:endParaRPr>
          </a:p>
          <a:p>
            <a:pPr marL="457200" indent="-457200">
              <a:buAutoNum type="arabicPeriod"/>
            </a:pPr>
            <a:endParaRPr lang="en-US">
              <a:ea typeface="Open Sans regular"/>
              <a:cs typeface="Open Sans regular"/>
            </a:endParaRPr>
          </a:p>
          <a:p>
            <a:pPr marL="457200" indent="-457200">
              <a:buAutoNum type="arabicPeriod"/>
            </a:pPr>
            <a:endParaRPr lang="en-US">
              <a:ea typeface="Open Sans regular"/>
              <a:cs typeface="Open Sans regular"/>
            </a:endParaRP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11C821AE-E06E-2594-91C7-4911FE141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80" y="275900"/>
            <a:ext cx="9942471" cy="1094397"/>
          </a:xfrm>
        </p:spPr>
        <p:txBody>
          <a:bodyPr/>
          <a:lstStyle/>
          <a:p>
            <a:r>
              <a:rPr lang="en-US" dirty="0" err="1"/>
              <a:t>Sammanfattning</a:t>
            </a:r>
            <a:endParaRPr lang="en-US" dirty="0" err="1">
              <a:ea typeface="Open Sans bold"/>
              <a:cs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165763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6F3CE2-C2E6-0143-5765-3B3BA79A3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+mj-lt"/>
                <a:cs typeface="+mj-lt"/>
              </a:rPr>
              <a:t>Mer info </a:t>
            </a:r>
            <a:r>
              <a:rPr lang="en-GB" dirty="0" err="1">
                <a:ea typeface="+mj-lt"/>
                <a:cs typeface="+mj-lt"/>
              </a:rPr>
              <a:t>på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Agricams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Kunskapsbank</a:t>
            </a:r>
            <a:endParaRPr lang="en-GB" b="0" dirty="0" err="1">
              <a:ea typeface="+mj-lt"/>
              <a:cs typeface="+mj-lt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6176AA-5696-AAAE-2A02-3DB60495469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>
                <a:ea typeface="+mn-lt"/>
                <a:cs typeface="+mn-lt"/>
                <a:hlinkClick r:id="rId2"/>
              </a:rPr>
              <a:t>https://knowledge.agricam.se/knowledge/produktnyheter</a:t>
            </a:r>
            <a:endParaRPr lang="en-GB">
              <a:ea typeface="+mn-lt"/>
              <a:cs typeface="+mn-lt"/>
            </a:endParaRPr>
          </a:p>
          <a:p>
            <a:endParaRPr lang="sv-SE"/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911CC4C3-2660-C00D-50B3-5EFF924EB071}"/>
              </a:ext>
            </a:extLst>
          </p:cNvPr>
          <p:cNvSpPr/>
          <p:nvPr/>
        </p:nvSpPr>
        <p:spPr>
          <a:xfrm>
            <a:off x="930729" y="3029526"/>
            <a:ext cx="445492" cy="34174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1</a:t>
            </a:r>
            <a:endParaRPr lang="sv-SE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2FE3997C-1146-E4A0-EF55-43EE96FAEDB3}"/>
              </a:ext>
            </a:extLst>
          </p:cNvPr>
          <p:cNvSpPr/>
          <p:nvPr/>
        </p:nvSpPr>
        <p:spPr>
          <a:xfrm>
            <a:off x="4212957" y="3029526"/>
            <a:ext cx="445492" cy="341746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2</a:t>
            </a:r>
            <a:endParaRPr lang="sv-SE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B8DF425A-8AC4-2ECB-4564-54BF12CA80A0}"/>
              </a:ext>
            </a:extLst>
          </p:cNvPr>
          <p:cNvSpPr/>
          <p:nvPr/>
        </p:nvSpPr>
        <p:spPr>
          <a:xfrm>
            <a:off x="5823663" y="2971653"/>
            <a:ext cx="445492" cy="34174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/>
              <a:t>2</a:t>
            </a:r>
            <a:endParaRPr lang="sv-SE"/>
          </a:p>
        </p:txBody>
      </p:sp>
      <p:pic>
        <p:nvPicPr>
          <p:cNvPr id="4" name="Bildobjekt 3" descr="En bild som visar text, skärmbild, Teckensnitt, logotyp&#10;&#10;Automatiskt genererad beskrivning">
            <a:extLst>
              <a:ext uri="{FF2B5EF4-FFF2-40B4-BE49-F238E27FC236}">
                <a16:creationId xmlns:a16="http://schemas.microsoft.com/office/drawing/2014/main" id="{E2078A6C-355F-439F-C5E7-80528A423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207" y="2750193"/>
            <a:ext cx="4038600" cy="2476500"/>
          </a:xfrm>
          <a:prstGeom prst="rect">
            <a:avLst/>
          </a:prstGeom>
          <a:ln>
            <a:noFill/>
          </a:ln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F1B40299-E80D-CE60-7806-07B96D1A2EA5}"/>
              </a:ext>
            </a:extLst>
          </p:cNvPr>
          <p:cNvSpPr/>
          <p:nvPr/>
        </p:nvSpPr>
        <p:spPr>
          <a:xfrm>
            <a:off x="1803564" y="4401922"/>
            <a:ext cx="1518253" cy="52617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 descr="En bild som visar text, skärmbild, Teckensnitt, dokument&#10;&#10;Automatiskt genererad beskrivning">
            <a:extLst>
              <a:ext uri="{FF2B5EF4-FFF2-40B4-BE49-F238E27FC236}">
                <a16:creationId xmlns:a16="http://schemas.microsoft.com/office/drawing/2014/main" id="{76CEAAC7-632D-D254-0119-BF7EF6E89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038" y="2602436"/>
            <a:ext cx="3909470" cy="385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84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AA730D52-A911-E77B-14FD-94502FC0C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ea typeface="+mj-lt"/>
                <a:cs typeface="+mj-lt"/>
              </a:rPr>
              <a:t>Behöver</a:t>
            </a:r>
            <a:r>
              <a:rPr lang="en-GB" dirty="0">
                <a:ea typeface="+mj-lt"/>
                <a:cs typeface="+mj-lt"/>
              </a:rPr>
              <a:t> du </a:t>
            </a:r>
            <a:r>
              <a:rPr lang="en-GB" dirty="0" err="1">
                <a:ea typeface="+mj-lt"/>
                <a:cs typeface="+mj-lt"/>
              </a:rPr>
              <a:t>hjälp</a:t>
            </a:r>
            <a:r>
              <a:rPr lang="en-GB" dirty="0">
                <a:ea typeface="+mj-lt"/>
                <a:cs typeface="+mj-lt"/>
              </a:rPr>
              <a:t>?</a:t>
            </a:r>
            <a:endParaRPr lang="en-GB" b="0" dirty="0">
              <a:ea typeface="+mj-lt"/>
              <a:cs typeface="+mj-lt"/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F4B2066-8096-2AD1-7625-B079CC88179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GB" dirty="0" err="1"/>
              <a:t>Rapportera</a:t>
            </a:r>
            <a:r>
              <a:rPr lang="en-GB" dirty="0"/>
              <a:t> </a:t>
            </a:r>
            <a:r>
              <a:rPr lang="en-GB" dirty="0" err="1"/>
              <a:t>fel</a:t>
            </a:r>
            <a:r>
              <a:rPr lang="en-GB" dirty="0"/>
              <a:t> till </a:t>
            </a:r>
            <a:r>
              <a:rPr lang="en-GB" dirty="0">
                <a:hlinkClick r:id="rId2"/>
              </a:rPr>
              <a:t>support@agricam.se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ring till </a:t>
            </a:r>
            <a:r>
              <a:rPr lang="en-GB" dirty="0" err="1"/>
              <a:t>oss</a:t>
            </a:r>
            <a:r>
              <a:rPr lang="en-GB" dirty="0"/>
              <a:t> </a:t>
            </a:r>
            <a:r>
              <a:rPr lang="en-GB" dirty="0" err="1"/>
              <a:t>på</a:t>
            </a:r>
            <a:endParaRPr lang="en-GB">
              <a:ea typeface="Open Sans regular"/>
              <a:cs typeface="Open Sans regular"/>
            </a:endParaRPr>
          </a:p>
          <a:p>
            <a:endParaRPr lang="en-GB"/>
          </a:p>
          <a:p>
            <a:endParaRPr lang="en-GB"/>
          </a:p>
          <a:p>
            <a:r>
              <a:rPr lang="en-GB" dirty="0"/>
              <a:t>Feedback/</a:t>
            </a:r>
            <a:r>
              <a:rPr lang="en-GB" dirty="0" err="1"/>
              <a:t>önskemål</a:t>
            </a:r>
            <a:endParaRPr lang="en-GB"/>
          </a:p>
          <a:p>
            <a:pPr lvl="1"/>
            <a:r>
              <a:rPr lang="en-GB" dirty="0">
                <a:latin typeface="Arial"/>
                <a:cs typeface="Arial"/>
              </a:rPr>
              <a:t>Ta </a:t>
            </a:r>
            <a:r>
              <a:rPr lang="en-GB" err="1">
                <a:latin typeface="Arial"/>
                <a:cs typeface="Arial"/>
              </a:rPr>
              <a:t>gärna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err="1">
                <a:latin typeface="Arial"/>
                <a:cs typeface="Arial"/>
              </a:rPr>
              <a:t>upp</a:t>
            </a:r>
            <a:r>
              <a:rPr lang="en-GB">
                <a:latin typeface="Arial"/>
                <a:cs typeface="Arial"/>
              </a:rPr>
              <a:t> det </a:t>
            </a:r>
            <a:r>
              <a:rPr lang="en-GB" err="1">
                <a:latin typeface="Arial"/>
                <a:cs typeface="Arial"/>
              </a:rPr>
              <a:t>på</a:t>
            </a:r>
            <a:r>
              <a:rPr lang="en-GB">
                <a:latin typeface="Arial"/>
                <a:cs typeface="Arial"/>
              </a:rPr>
              <a:t> </a:t>
            </a:r>
            <a:r>
              <a:rPr lang="en-GB" err="1">
                <a:latin typeface="Arial"/>
                <a:cs typeface="Arial"/>
              </a:rPr>
              <a:t>möten</a:t>
            </a:r>
            <a:r>
              <a:rPr lang="en-GB">
                <a:latin typeface="Arial"/>
                <a:cs typeface="Arial"/>
              </a:rPr>
              <a:t> med er </a:t>
            </a:r>
            <a:r>
              <a:rPr lang="en-GB" err="1">
                <a:latin typeface="Arial"/>
                <a:cs typeface="Arial"/>
              </a:rPr>
              <a:t>kundprojektledare</a:t>
            </a:r>
            <a:endParaRPr lang="en-GB" dirty="0" err="1">
              <a:latin typeface="Arial"/>
              <a:cs typeface="Arial"/>
            </a:endParaRPr>
          </a:p>
          <a:p>
            <a:pPr lvl="1"/>
            <a:r>
              <a:rPr lang="en-GB" dirty="0">
                <a:hlinkClick r:id="rId2"/>
              </a:rPr>
              <a:t>support@agricam.se</a:t>
            </a:r>
            <a:endParaRPr lang="en-GB"/>
          </a:p>
          <a:p>
            <a:pPr lvl="1"/>
            <a:endParaRPr lang="en-GB"/>
          </a:p>
          <a:p>
            <a:pPr lvl="1"/>
            <a:endParaRPr lang="en-GB"/>
          </a:p>
          <a:p>
            <a:pPr lvl="1"/>
            <a:endParaRPr lang="en-GB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2F81A47-018C-FE46-A442-C0FB93B02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938" y="2102610"/>
            <a:ext cx="2452102" cy="45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68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AB7723-1DBF-4904-8166-2D33E2D727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>
                <a:ea typeface="Open Sans bold"/>
                <a:cs typeface="Open Sans bold"/>
              </a:rPr>
              <a:t>Vad platshantering används till</a:t>
            </a:r>
          </a:p>
        </p:txBody>
      </p:sp>
    </p:spTree>
    <p:extLst>
      <p:ext uri="{BB962C8B-B14F-4D97-AF65-F5344CB8AC3E}">
        <p14:creationId xmlns:p14="http://schemas.microsoft.com/office/powerpoint/2010/main" val="2769798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99340D-A9AC-1B7A-76CD-F0E3D4C1F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Vad </a:t>
            </a:r>
            <a:r>
              <a:rPr lang="en-GB" dirty="0" err="1"/>
              <a:t>platshantering</a:t>
            </a:r>
            <a:r>
              <a:rPr lang="en-GB" dirty="0"/>
              <a:t> används till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649165C-5CE4-2813-A912-E22B0F8AFC2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7199" y="1578106"/>
            <a:ext cx="5059507" cy="460329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000" dirty="0" err="1">
                <a:ea typeface="Open Sans regular"/>
                <a:cs typeface="Open Sans regular"/>
              </a:rPr>
              <a:t>Platser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kan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användas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både</a:t>
            </a:r>
            <a:r>
              <a:rPr lang="en-GB" sz="2000" dirty="0">
                <a:ea typeface="Open Sans regular"/>
                <a:cs typeface="Open Sans regular"/>
              </a:rPr>
              <a:t> för </a:t>
            </a:r>
            <a:r>
              <a:rPr lang="en-GB" sz="2000" dirty="0" err="1">
                <a:ea typeface="Open Sans regular"/>
                <a:cs typeface="Open Sans regular"/>
              </a:rPr>
              <a:t>kavlar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och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vuxna</a:t>
            </a:r>
            <a:r>
              <a:rPr lang="en-GB" sz="2000" dirty="0">
                <a:ea typeface="Open Sans regular"/>
                <a:cs typeface="Open Sans regular"/>
              </a:rPr>
              <a:t>.</a:t>
            </a:r>
            <a:endParaRPr lang="sv-SE" dirty="0">
              <a:ea typeface="Open Sans regular"/>
              <a:cs typeface="Open Sans regular"/>
            </a:endParaRPr>
          </a:p>
          <a:p>
            <a:endParaRPr lang="en-GB" sz="2000" dirty="0">
              <a:ea typeface="Open Sans regular"/>
              <a:cs typeface="Open Sans regular"/>
            </a:endParaRPr>
          </a:p>
          <a:p>
            <a:r>
              <a:rPr lang="en-GB" sz="2000" dirty="0">
                <a:ea typeface="Open Sans regular"/>
                <a:cs typeface="Open Sans regular"/>
              </a:rPr>
              <a:t>För </a:t>
            </a:r>
            <a:r>
              <a:rPr lang="en-GB" sz="2000" b="1" dirty="0" err="1">
                <a:ea typeface="Open Sans regular"/>
                <a:cs typeface="Open Sans regular"/>
              </a:rPr>
              <a:t>kalvar</a:t>
            </a:r>
            <a:r>
              <a:rPr lang="en-GB" sz="2000" b="1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kan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ni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lägga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upp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varje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hydda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och</a:t>
            </a:r>
            <a:r>
              <a:rPr lang="en-GB" sz="2000" dirty="0">
                <a:ea typeface="Open Sans regular"/>
                <a:cs typeface="Open Sans regular"/>
              </a:rPr>
              <a:t> box, </a:t>
            </a:r>
            <a:r>
              <a:rPr lang="en-GB" sz="2000" dirty="0" err="1">
                <a:ea typeface="Open Sans regular"/>
                <a:cs typeface="Open Sans regular"/>
              </a:rPr>
              <a:t>i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rader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och</a:t>
            </a:r>
            <a:r>
              <a:rPr lang="en-GB" sz="2000" dirty="0">
                <a:ea typeface="Open Sans regular"/>
                <a:cs typeface="Open Sans regular"/>
              </a:rPr>
              <a:t>/</a:t>
            </a:r>
            <a:r>
              <a:rPr lang="en-GB" sz="2000" dirty="0" err="1">
                <a:ea typeface="Open Sans regular"/>
                <a:cs typeface="Open Sans regular"/>
              </a:rPr>
              <a:t>eller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grupper</a:t>
            </a:r>
            <a:r>
              <a:rPr lang="en-GB" sz="2000" dirty="0">
                <a:ea typeface="Open Sans regular"/>
                <a:cs typeface="Open Sans regular"/>
              </a:rPr>
              <a:t>. </a:t>
            </a:r>
          </a:p>
          <a:p>
            <a:endParaRPr lang="en-GB" sz="2000" dirty="0">
              <a:ea typeface="Open Sans regular"/>
              <a:cs typeface="Open Sans regular"/>
            </a:endParaRPr>
          </a:p>
          <a:p>
            <a:r>
              <a:rPr lang="en-GB" sz="2000" dirty="0">
                <a:ea typeface="Open Sans regular"/>
                <a:cs typeface="Open Sans regular"/>
              </a:rPr>
              <a:t>För </a:t>
            </a:r>
            <a:r>
              <a:rPr lang="en-GB" sz="2000" dirty="0" err="1">
                <a:ea typeface="Open Sans regular"/>
                <a:cs typeface="Open Sans regular"/>
              </a:rPr>
              <a:t>vuxna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djur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är</a:t>
            </a:r>
            <a:r>
              <a:rPr lang="en-GB" sz="2000" dirty="0">
                <a:ea typeface="Open Sans regular"/>
                <a:cs typeface="Open Sans regular"/>
              </a:rPr>
              <a:t> det </a:t>
            </a:r>
            <a:r>
              <a:rPr lang="en-GB" sz="2000" dirty="0" err="1">
                <a:ea typeface="Open Sans regular"/>
                <a:cs typeface="Open Sans regular"/>
              </a:rPr>
              <a:t>många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som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lägger</a:t>
            </a:r>
            <a:r>
              <a:rPr lang="en-GB" sz="2000" dirty="0">
                <a:ea typeface="Open Sans regular"/>
                <a:cs typeface="Open Sans regular"/>
              </a:rPr>
              <a:t> in </a:t>
            </a:r>
            <a:r>
              <a:rPr lang="en-GB" sz="2000" dirty="0" err="1">
                <a:ea typeface="Open Sans regular"/>
                <a:cs typeface="Open Sans regular"/>
              </a:rPr>
              <a:t>sina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b="1" dirty="0" err="1">
                <a:ea typeface="Open Sans regular"/>
                <a:cs typeface="Open Sans regular"/>
              </a:rPr>
              <a:t>beten</a:t>
            </a:r>
            <a:r>
              <a:rPr lang="en-GB" sz="2000" b="1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inför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säsongen</a:t>
            </a:r>
            <a:r>
              <a:rPr lang="en-GB" sz="2000" dirty="0">
                <a:ea typeface="Open Sans regular"/>
                <a:cs typeface="Open Sans regular"/>
              </a:rPr>
              <a:t>. </a:t>
            </a:r>
          </a:p>
          <a:p>
            <a:pPr marL="0" indent="0">
              <a:buNone/>
            </a:pPr>
            <a:endParaRPr lang="en-GB" sz="2000" dirty="0">
              <a:ea typeface="Open Sans regular"/>
              <a:cs typeface="Open Sans regular"/>
            </a:endParaRPr>
          </a:p>
        </p:txBody>
      </p:sp>
      <p:pic>
        <p:nvPicPr>
          <p:cNvPr id="5" name="Bildobjekt 4" descr="En bild som visar text, skärmbild, Teckensnitt, programvara&#10;&#10;Automatiskt genererad beskrivning">
            <a:extLst>
              <a:ext uri="{FF2B5EF4-FFF2-40B4-BE49-F238E27FC236}">
                <a16:creationId xmlns:a16="http://schemas.microsoft.com/office/drawing/2014/main" id="{439FCA94-8DD7-3FEB-3B50-AFFF364105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875" r="223"/>
          <a:stretch/>
        </p:blipFill>
        <p:spPr>
          <a:xfrm>
            <a:off x="8800297" y="1740467"/>
            <a:ext cx="2342309" cy="4775885"/>
          </a:xfrm>
          <a:prstGeom prst="rect">
            <a:avLst/>
          </a:prstGeom>
        </p:spPr>
      </p:pic>
      <p:pic>
        <p:nvPicPr>
          <p:cNvPr id="6" name="Bildobjekt 5" descr="En bild som visar text, skärmbild, nummer, Teckensnitt&#10;&#10;Automatiskt genererad beskrivning">
            <a:extLst>
              <a:ext uri="{FF2B5EF4-FFF2-40B4-BE49-F238E27FC236}">
                <a16:creationId xmlns:a16="http://schemas.microsoft.com/office/drawing/2014/main" id="{38364980-569D-20F9-E6A0-7EA63A7582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8" t="5362" r="313" b="145"/>
          <a:stretch/>
        </p:blipFill>
        <p:spPr>
          <a:xfrm>
            <a:off x="6206066" y="1739734"/>
            <a:ext cx="2340097" cy="477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88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AB7723-1DBF-4904-8166-2D33E2D727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>
                <a:ea typeface="Open Sans bold"/>
                <a:cs typeface="Open Sans bold"/>
              </a:rPr>
              <a:t>Inställningar för platser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3868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99340D-A9AC-1B7A-76CD-F0E3D4C1F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Open Sans bold"/>
                <a:ea typeface="Open Sans bold"/>
                <a:cs typeface="Open Sans bold"/>
              </a:rPr>
              <a:t>Inställningar</a:t>
            </a:r>
            <a:r>
              <a:rPr lang="en-GB" dirty="0">
                <a:latin typeface="Open Sans bold"/>
                <a:ea typeface="Open Sans bold"/>
                <a:cs typeface="Open Sans bold"/>
              </a:rPr>
              <a:t> för </a:t>
            </a:r>
            <a:r>
              <a:rPr lang="en-GB" dirty="0" err="1">
                <a:latin typeface="Open Sans bold"/>
                <a:ea typeface="Open Sans bold"/>
                <a:cs typeface="Open Sans bold"/>
              </a:rPr>
              <a:t>platser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649165C-5CE4-2813-A912-E22B0F8AFC2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7199" y="1578106"/>
            <a:ext cx="8945417" cy="459433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000" dirty="0" err="1">
                <a:ea typeface="Open Sans regular"/>
                <a:cs typeface="Open Sans regular"/>
              </a:rPr>
              <a:t>Gå</a:t>
            </a:r>
            <a:r>
              <a:rPr lang="en-GB" sz="2000" dirty="0">
                <a:ea typeface="Open Sans regular"/>
                <a:cs typeface="Open Sans regular"/>
              </a:rPr>
              <a:t> till </a:t>
            </a:r>
            <a:r>
              <a:rPr lang="en-GB" sz="2000" dirty="0" err="1">
                <a:ea typeface="Open Sans regular"/>
                <a:cs typeface="Open Sans regular"/>
              </a:rPr>
              <a:t>Djurhälsoportalen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b="1" dirty="0" err="1">
                <a:ea typeface="Open Sans regular"/>
                <a:cs typeface="Open Sans regular"/>
              </a:rPr>
              <a:t>Gårdsinställningar</a:t>
            </a:r>
            <a:r>
              <a:rPr lang="en-GB" sz="2000" b="1" dirty="0">
                <a:ea typeface="Open Sans regular"/>
                <a:cs typeface="Open Sans regular"/>
              </a:rPr>
              <a:t> &gt; </a:t>
            </a:r>
            <a:r>
              <a:rPr lang="en-GB" sz="2000" b="1" dirty="0" err="1">
                <a:ea typeface="Open Sans regular"/>
                <a:cs typeface="Open Sans regular"/>
              </a:rPr>
              <a:t>Platshantering</a:t>
            </a:r>
            <a:r>
              <a:rPr lang="en-GB" sz="2000" dirty="0">
                <a:ea typeface="Open Sans regular"/>
                <a:cs typeface="Open Sans regular"/>
              </a:rPr>
              <a:t>.</a:t>
            </a:r>
          </a:p>
          <a:p>
            <a:endParaRPr lang="en-GB" sz="2000" dirty="0">
              <a:ea typeface="Open Sans regular"/>
              <a:cs typeface="Open Sans regular"/>
            </a:endParaRPr>
          </a:p>
          <a:p>
            <a:endParaRPr lang="en-GB" sz="2000" dirty="0">
              <a:ea typeface="Open Sans regular"/>
              <a:cs typeface="Open Sans regular"/>
            </a:endParaRPr>
          </a:p>
          <a:p>
            <a:endParaRPr lang="en-GB" sz="2000" dirty="0">
              <a:ea typeface="Open Sans regular"/>
              <a:cs typeface="Open Sans regular"/>
            </a:endParaRPr>
          </a:p>
          <a:p>
            <a:endParaRPr lang="en-GB" sz="2000" dirty="0">
              <a:ea typeface="Open Sans regular"/>
              <a:cs typeface="Open Sans regular"/>
            </a:endParaRPr>
          </a:p>
          <a:p>
            <a:endParaRPr lang="en-GB" sz="2000" dirty="0">
              <a:ea typeface="Open Sans regular"/>
              <a:cs typeface="Open Sans regular"/>
            </a:endParaRPr>
          </a:p>
        </p:txBody>
      </p:sp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55A2A9D1-44A4-7A4F-60B2-29F9202D1D2B}"/>
              </a:ext>
            </a:extLst>
          </p:cNvPr>
          <p:cNvCxnSpPr>
            <a:cxnSpLocks/>
          </p:cNvCxnSpPr>
          <p:nvPr/>
        </p:nvCxnSpPr>
        <p:spPr>
          <a:xfrm flipV="1">
            <a:off x="798307" y="5824994"/>
            <a:ext cx="504110" cy="1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objekt 3" descr="En bild som visar text, skärmbild, nummer, programvara&#10;&#10;Automatiskt genererad beskrivning">
            <a:extLst>
              <a:ext uri="{FF2B5EF4-FFF2-40B4-BE49-F238E27FC236}">
                <a16:creationId xmlns:a16="http://schemas.microsoft.com/office/drawing/2014/main" id="{2457ED76-DB6A-9C0F-F35C-EBB375904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351" y="2340355"/>
            <a:ext cx="4693748" cy="4079396"/>
          </a:xfrm>
          <a:prstGeom prst="rect">
            <a:avLst/>
          </a:prstGeom>
        </p:spPr>
      </p:pic>
      <p:pic>
        <p:nvPicPr>
          <p:cNvPr id="6" name="Bildobjekt 5" descr="En bild som visar text, skärmbild, Teckensnitt&#10;&#10;Automatiskt genererad beskrivning">
            <a:extLst>
              <a:ext uri="{FF2B5EF4-FFF2-40B4-BE49-F238E27FC236}">
                <a16:creationId xmlns:a16="http://schemas.microsoft.com/office/drawing/2014/main" id="{17266AD7-8B47-805D-AFBD-FB570FB3C1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340" r="25829"/>
          <a:stretch/>
        </p:blipFill>
        <p:spPr>
          <a:xfrm>
            <a:off x="1466287" y="3283370"/>
            <a:ext cx="2481679" cy="3132643"/>
          </a:xfrm>
          <a:prstGeom prst="rect">
            <a:avLst/>
          </a:prstGeom>
        </p:spPr>
      </p:pic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860E688D-79B8-9E97-393E-C30406FAFCCC}"/>
              </a:ext>
            </a:extLst>
          </p:cNvPr>
          <p:cNvCxnSpPr>
            <a:cxnSpLocks/>
          </p:cNvCxnSpPr>
          <p:nvPr/>
        </p:nvCxnSpPr>
        <p:spPr>
          <a:xfrm flipV="1">
            <a:off x="4169036" y="2776994"/>
            <a:ext cx="504110" cy="1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489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6FB8BC-8070-6327-294B-E0351F123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ea typeface="+mj-lt"/>
                <a:cs typeface="+mj-lt"/>
              </a:rPr>
              <a:t>Inställningar</a:t>
            </a:r>
            <a:r>
              <a:rPr lang="en-GB" dirty="0">
                <a:ea typeface="+mj-lt"/>
                <a:cs typeface="+mj-lt"/>
              </a:rPr>
              <a:t> för </a:t>
            </a:r>
            <a:r>
              <a:rPr lang="en-GB" dirty="0" err="1">
                <a:ea typeface="+mj-lt"/>
                <a:cs typeface="+mj-lt"/>
              </a:rPr>
              <a:t>platser</a:t>
            </a:r>
            <a:endParaRPr lang="sv-SE" b="0" dirty="0" err="1">
              <a:ea typeface="+mj-lt"/>
              <a:cs typeface="+mj-lt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F4AFE70-1672-9263-6DFD-067E8C2C7AD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1310" y="1578106"/>
            <a:ext cx="6011407" cy="460329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2000" dirty="0">
                <a:ea typeface="Open Sans regular"/>
                <a:cs typeface="Open Sans regular"/>
              </a:rPr>
              <a:t>Klicka på </a:t>
            </a:r>
            <a:r>
              <a:rPr lang="sv-SE" sz="2000" b="1" dirty="0">
                <a:ea typeface="Open Sans regular"/>
                <a:cs typeface="Open Sans regular"/>
              </a:rPr>
              <a:t>Skapa ny plats</a:t>
            </a:r>
            <a:r>
              <a:rPr lang="sv-SE" sz="2000" dirty="0">
                <a:ea typeface="Open Sans regular"/>
                <a:cs typeface="Open Sans regular"/>
              </a:rPr>
              <a:t> och </a:t>
            </a:r>
            <a:r>
              <a:rPr lang="sv-SE" sz="2000" b="1" dirty="0">
                <a:ea typeface="Open Sans regular"/>
                <a:cs typeface="Open Sans regular"/>
              </a:rPr>
              <a:t>namnge</a:t>
            </a:r>
            <a:r>
              <a:rPr lang="sv-SE" sz="2000" dirty="0">
                <a:ea typeface="Open Sans regular"/>
                <a:cs typeface="Open Sans regular"/>
              </a:rPr>
              <a:t> den.</a:t>
            </a:r>
          </a:p>
        </p:txBody>
      </p:sp>
      <p:pic>
        <p:nvPicPr>
          <p:cNvPr id="10" name="Bildobjekt 9" descr="En bild som visar text, elektronik, skärmbild, programvara&#10;&#10;Automatiskt genererad beskrivning">
            <a:extLst>
              <a:ext uri="{FF2B5EF4-FFF2-40B4-BE49-F238E27FC236}">
                <a16:creationId xmlns:a16="http://schemas.microsoft.com/office/drawing/2014/main" id="{90F57D25-4C1A-35ED-5DE7-E4889A5AF2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" r="36645"/>
          <a:stretch/>
        </p:blipFill>
        <p:spPr>
          <a:xfrm>
            <a:off x="1084995" y="2206978"/>
            <a:ext cx="4396655" cy="3756379"/>
          </a:xfrm>
          <a:prstGeom prst="rect">
            <a:avLst/>
          </a:prstGeom>
        </p:spPr>
      </p:pic>
      <p:pic>
        <p:nvPicPr>
          <p:cNvPr id="11" name="Bildobjekt 10" descr="En bild som visar text, skärmbild, skärm, programvara&#10;&#10;Automatiskt genererad beskrivning">
            <a:extLst>
              <a:ext uri="{FF2B5EF4-FFF2-40B4-BE49-F238E27FC236}">
                <a16:creationId xmlns:a16="http://schemas.microsoft.com/office/drawing/2014/main" id="{97DC467D-CE79-E737-B461-AACEB95570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025" t="29754" r="4012" b="21253"/>
          <a:stretch/>
        </p:blipFill>
        <p:spPr>
          <a:xfrm>
            <a:off x="6229878" y="3245026"/>
            <a:ext cx="4636667" cy="1782121"/>
          </a:xfrm>
          <a:prstGeom prst="rect">
            <a:avLst/>
          </a:prstGeom>
        </p:spPr>
      </p:pic>
      <p:cxnSp>
        <p:nvCxnSpPr>
          <p:cNvPr id="13" name="Rak pilkoppling 12">
            <a:extLst>
              <a:ext uri="{FF2B5EF4-FFF2-40B4-BE49-F238E27FC236}">
                <a16:creationId xmlns:a16="http://schemas.microsoft.com/office/drawing/2014/main" id="{5775E07A-B200-E19A-E6E3-E3B831F4E7BE}"/>
              </a:ext>
            </a:extLst>
          </p:cNvPr>
          <p:cNvCxnSpPr>
            <a:cxnSpLocks/>
          </p:cNvCxnSpPr>
          <p:nvPr/>
        </p:nvCxnSpPr>
        <p:spPr>
          <a:xfrm flipV="1">
            <a:off x="829102" y="4276010"/>
            <a:ext cx="504110" cy="1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pilkoppling 13">
            <a:extLst>
              <a:ext uri="{FF2B5EF4-FFF2-40B4-BE49-F238E27FC236}">
                <a16:creationId xmlns:a16="http://schemas.microsoft.com/office/drawing/2014/main" id="{BA8B2197-BB19-A899-E6A1-45ACCE8A03D9}"/>
              </a:ext>
            </a:extLst>
          </p:cNvPr>
          <p:cNvCxnSpPr>
            <a:cxnSpLocks/>
          </p:cNvCxnSpPr>
          <p:nvPr/>
        </p:nvCxnSpPr>
        <p:spPr>
          <a:xfrm flipV="1">
            <a:off x="5591601" y="4276009"/>
            <a:ext cx="504110" cy="1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450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6FB8BC-8070-6327-294B-E0351F123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ea typeface="+mj-lt"/>
                <a:cs typeface="+mj-lt"/>
              </a:rPr>
              <a:t>Inställningar</a:t>
            </a:r>
            <a:r>
              <a:rPr lang="en-GB" dirty="0">
                <a:ea typeface="+mj-lt"/>
                <a:cs typeface="+mj-lt"/>
              </a:rPr>
              <a:t> för </a:t>
            </a:r>
            <a:r>
              <a:rPr lang="en-GB" dirty="0" err="1">
                <a:ea typeface="+mj-lt"/>
                <a:cs typeface="+mj-lt"/>
              </a:rPr>
              <a:t>platser</a:t>
            </a:r>
            <a:endParaRPr lang="sv-SE" b="0" dirty="0" err="1">
              <a:ea typeface="+mj-lt"/>
              <a:cs typeface="+mj-lt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F4AFE70-1672-9263-6DFD-067E8C2C7AD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3381" y="1578106"/>
            <a:ext cx="4541195" cy="460329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2000" dirty="0">
                <a:ea typeface="Open Sans regular"/>
                <a:cs typeface="Open Sans regular"/>
              </a:rPr>
              <a:t>För varje plats kan ni ange:</a:t>
            </a:r>
          </a:p>
          <a:p>
            <a:endParaRPr lang="sv-SE" sz="2000" dirty="0">
              <a:ea typeface="Open Sans regular"/>
              <a:cs typeface="Open Sans regular"/>
            </a:endParaRPr>
          </a:p>
          <a:p>
            <a:r>
              <a:rPr lang="sv-SE" sz="2000" dirty="0">
                <a:ea typeface="Open Sans regular"/>
                <a:cs typeface="Open Sans regular"/>
              </a:rPr>
              <a:t>Namn </a:t>
            </a:r>
          </a:p>
          <a:p>
            <a:r>
              <a:rPr lang="sv-SE" sz="2000" dirty="0">
                <a:ea typeface="Open Sans regular"/>
                <a:cs typeface="Open Sans regular"/>
              </a:rPr>
              <a:t>Kapacitet (frivilligt)</a:t>
            </a:r>
          </a:p>
          <a:p>
            <a:r>
              <a:rPr lang="sv-SE" sz="2000" dirty="0">
                <a:ea typeface="Open Sans regular"/>
                <a:cs typeface="Open Sans regular"/>
              </a:rPr>
              <a:t>Fasta placeringar (Ja/Nej)</a:t>
            </a:r>
          </a:p>
          <a:p>
            <a:r>
              <a:rPr lang="sv-SE" sz="2000" dirty="0">
                <a:ea typeface="Open Sans regular"/>
                <a:cs typeface="Open Sans regular"/>
              </a:rPr>
              <a:t>Om fasta placeringar: Hur många</a:t>
            </a:r>
          </a:p>
          <a:p>
            <a:r>
              <a:rPr lang="sv-SE" sz="2000" dirty="0">
                <a:ea typeface="Open Sans regular"/>
                <a:cs typeface="Open Sans regular"/>
              </a:rPr>
              <a:t>Ålder på djuren</a:t>
            </a:r>
          </a:p>
          <a:p>
            <a:r>
              <a:rPr lang="sv-SE" sz="2000" dirty="0">
                <a:ea typeface="Open Sans regular"/>
                <a:cs typeface="Open Sans regular"/>
              </a:rPr>
              <a:t>Undergrupper (Frivilligt)</a:t>
            </a:r>
            <a:endParaRPr lang="sv-SE" dirty="0"/>
          </a:p>
        </p:txBody>
      </p:sp>
      <p:pic>
        <p:nvPicPr>
          <p:cNvPr id="4" name="Bildobjekt 3" descr="En bild som visar text, skärmbild, skärm, diagram&#10;&#10;Automatiskt genererad beskrivning">
            <a:extLst>
              <a:ext uri="{FF2B5EF4-FFF2-40B4-BE49-F238E27FC236}">
                <a16:creationId xmlns:a16="http://schemas.microsoft.com/office/drawing/2014/main" id="{1F4CB306-22B7-09D3-E817-A8631169A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863" y="1653988"/>
            <a:ext cx="5890933" cy="229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35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6FB8BC-8070-6327-294B-E0351F123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ea typeface="+mj-lt"/>
                <a:cs typeface="+mj-lt"/>
              </a:rPr>
              <a:t>Inställningar</a:t>
            </a:r>
            <a:r>
              <a:rPr lang="en-GB" dirty="0">
                <a:ea typeface="+mj-lt"/>
                <a:cs typeface="+mj-lt"/>
              </a:rPr>
              <a:t> för </a:t>
            </a:r>
            <a:r>
              <a:rPr lang="en-GB" dirty="0" err="1">
                <a:ea typeface="+mj-lt"/>
                <a:cs typeface="+mj-lt"/>
              </a:rPr>
              <a:t>platser</a:t>
            </a:r>
            <a:endParaRPr lang="sv-SE" b="0" dirty="0" err="1">
              <a:ea typeface="+mj-lt"/>
              <a:cs typeface="+mj-lt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F4AFE70-1672-9263-6DFD-067E8C2C7AD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7199" y="1578106"/>
            <a:ext cx="4452130" cy="460329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2000" b="1" dirty="0">
                <a:ea typeface="Open Sans regular"/>
                <a:cs typeface="Open Sans regular"/>
              </a:rPr>
              <a:t>Kapacitet</a:t>
            </a:r>
            <a:r>
              <a:rPr lang="sv-SE" sz="2000" dirty="0">
                <a:ea typeface="Open Sans regular"/>
                <a:cs typeface="Open Sans regular"/>
              </a:rPr>
              <a:t>: Ange</a:t>
            </a:r>
            <a:r>
              <a:rPr lang="sv-SE" sz="2000" dirty="0">
                <a:ea typeface="+mn-lt"/>
                <a:cs typeface="+mn-lt"/>
              </a:rPr>
              <a:t> det antal kalvar som maximalt bör vara på platsen vid ett tillfälle för att hålla en hälsosam beläggning.</a:t>
            </a:r>
            <a:br>
              <a:rPr lang="sv-SE" sz="2000" dirty="0">
                <a:ea typeface="+mn-lt"/>
                <a:cs typeface="+mn-lt"/>
              </a:rPr>
            </a:br>
            <a:endParaRPr lang="sv-SE" sz="2000" dirty="0">
              <a:ea typeface="Open Sans regular"/>
              <a:cs typeface="Open Sans regular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sz="1600" dirty="0">
                <a:ea typeface="Open Sans regular"/>
                <a:cs typeface="Open Sans regular"/>
              </a:rPr>
              <a:t>I exemplet på bilden är kapaciteten 10 för alla ensamboxar, alltså 1 kalv per box.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sv-SE" sz="1600" dirty="0">
              <a:ea typeface="Open Sans regular"/>
              <a:cs typeface="Open Sans regular"/>
            </a:endParaRPr>
          </a:p>
          <a:p>
            <a:pPr indent="-222250"/>
            <a:r>
              <a:rPr lang="sv-SE" sz="2000" dirty="0">
                <a:ea typeface="Open Sans regular"/>
                <a:cs typeface="Open Sans regular"/>
              </a:rPr>
              <a:t>Kapaciteten kan alltid </a:t>
            </a:r>
            <a:r>
              <a:rPr lang="sv-SE" sz="2000" b="1" dirty="0">
                <a:ea typeface="Open Sans regular"/>
                <a:cs typeface="Open Sans regular"/>
              </a:rPr>
              <a:t>överskridas</a:t>
            </a:r>
            <a:r>
              <a:rPr lang="sv-SE" sz="2000" dirty="0">
                <a:ea typeface="Open Sans regular"/>
                <a:cs typeface="Open Sans regular"/>
              </a:rPr>
              <a:t>, det kommer varnas med röd text.</a:t>
            </a:r>
          </a:p>
        </p:txBody>
      </p:sp>
      <p:pic>
        <p:nvPicPr>
          <p:cNvPr id="4" name="Bildobjekt 3" descr="En bild som visar text, linje, skärmbild, Teckensnitt&#10;&#10;Automatiskt genererad beskrivning">
            <a:extLst>
              <a:ext uri="{FF2B5EF4-FFF2-40B4-BE49-F238E27FC236}">
                <a16:creationId xmlns:a16="http://schemas.microsoft.com/office/drawing/2014/main" id="{613244C7-A46A-E7F2-CA8A-A80E0B954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833" y="2009410"/>
            <a:ext cx="5862504" cy="846855"/>
          </a:xfrm>
          <a:prstGeom prst="rect">
            <a:avLst/>
          </a:prstGeom>
        </p:spPr>
      </p:pic>
      <p:pic>
        <p:nvPicPr>
          <p:cNvPr id="5" name="Bildobjekt 4" descr="En bild som visar text, skärmbild, Teckensnitt, nummer&#10;&#10;Automatiskt genererad beskrivning">
            <a:extLst>
              <a:ext uri="{FF2B5EF4-FFF2-40B4-BE49-F238E27FC236}">
                <a16:creationId xmlns:a16="http://schemas.microsoft.com/office/drawing/2014/main" id="{34698052-819E-1D21-A34B-44D5A196E8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772" r="312" b="48918"/>
          <a:stretch/>
        </p:blipFill>
        <p:spPr>
          <a:xfrm>
            <a:off x="6218384" y="3161553"/>
            <a:ext cx="3269982" cy="3165665"/>
          </a:xfrm>
          <a:prstGeom prst="rect">
            <a:avLst/>
          </a:prstGeom>
        </p:spPr>
      </p:pic>
      <p:cxnSp>
        <p:nvCxnSpPr>
          <p:cNvPr id="11" name="Rak pilkoppling 10">
            <a:extLst>
              <a:ext uri="{FF2B5EF4-FFF2-40B4-BE49-F238E27FC236}">
                <a16:creationId xmlns:a16="http://schemas.microsoft.com/office/drawing/2014/main" id="{E0EBBA19-82A5-3F85-3DE7-4FA080E9CBE1}"/>
              </a:ext>
            </a:extLst>
          </p:cNvPr>
          <p:cNvCxnSpPr>
            <a:cxnSpLocks/>
          </p:cNvCxnSpPr>
          <p:nvPr/>
        </p:nvCxnSpPr>
        <p:spPr>
          <a:xfrm flipV="1">
            <a:off x="5659501" y="4419362"/>
            <a:ext cx="384165" cy="1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119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agricam">
      <a:dk1>
        <a:srgbClr val="000000"/>
      </a:dk1>
      <a:lt1>
        <a:srgbClr val="FFFFFF"/>
      </a:lt1>
      <a:dk2>
        <a:srgbClr val="009D59"/>
      </a:dk2>
      <a:lt2>
        <a:srgbClr val="E7E6E6"/>
      </a:lt2>
      <a:accent1>
        <a:srgbClr val="3C3E3E"/>
      </a:accent1>
      <a:accent2>
        <a:srgbClr val="00836E"/>
      </a:accent2>
      <a:accent3>
        <a:srgbClr val="009D59"/>
      </a:accent3>
      <a:accent4>
        <a:srgbClr val="367783"/>
      </a:accent4>
      <a:accent5>
        <a:srgbClr val="53B3AB"/>
      </a:accent5>
      <a:accent6>
        <a:srgbClr val="E96014"/>
      </a:accent6>
      <a:hlink>
        <a:srgbClr val="3C3E3E"/>
      </a:hlink>
      <a:folHlink>
        <a:srgbClr val="3C3E3E"/>
      </a:folHlink>
    </a:clrScheme>
    <a:fontScheme name="Open Sans">
      <a:majorFont>
        <a:latin typeface="Open Sans bold"/>
        <a:ea typeface=""/>
        <a:cs typeface=""/>
      </a:majorFont>
      <a:minorFont>
        <a:latin typeface="Open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E876C99-4729-304E-BF1A-793652E8A353}" vid="{E0FAB7D7-3082-4246-8C8C-92CD7F005C8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D138980201EF040A91E65498C0A48F9" ma:contentTypeVersion="15" ma:contentTypeDescription="Skapa ett nytt dokument." ma:contentTypeScope="" ma:versionID="53e514dd2d119c3474d5cda4e051bc1f">
  <xsd:schema xmlns:xsd="http://www.w3.org/2001/XMLSchema" xmlns:xs="http://www.w3.org/2001/XMLSchema" xmlns:p="http://schemas.microsoft.com/office/2006/metadata/properties" xmlns:ns2="c8bfd664-f37e-4026-a8f4-a178484dd99e" xmlns:ns3="d587d139-6558-407e-9867-a059a94de677" targetNamespace="http://schemas.microsoft.com/office/2006/metadata/properties" ma:root="true" ma:fieldsID="2e4e85d466b38d28a3a447e81bae4ac5" ns2:_="" ns3:_="">
    <xsd:import namespace="c8bfd664-f37e-4026-a8f4-a178484dd99e"/>
    <xsd:import namespace="d587d139-6558-407e-9867-a059a94de6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bfd664-f37e-4026-a8f4-a178484dd9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eringar" ma:readOnly="false" ma:fieldId="{5cf76f15-5ced-4ddc-b409-7134ff3c332f}" ma:taxonomyMulti="true" ma:sspId="f3907a41-a53b-46b0-815c-31d6d98c3d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87d139-6558-407e-9867-a059a94de67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2dbb17f-6639-4278-98b9-e563190ba4e8}" ma:internalName="TaxCatchAll" ma:showField="CatchAllData" ma:web="d587d139-6558-407e-9867-a059a94de6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8bfd664-f37e-4026-a8f4-a178484dd99e">
      <Terms xmlns="http://schemas.microsoft.com/office/infopath/2007/PartnerControls"/>
    </lcf76f155ced4ddcb4097134ff3c332f>
    <TaxCatchAll xmlns="d587d139-6558-407e-9867-a059a94de677" xsi:nil="true"/>
    <SharedWithUsers xmlns="d587d139-6558-407e-9867-a059a94de677">
      <UserInfo>
        <DisplayName>Amanda Segervall</DisplayName>
        <AccountId>41</AccountId>
        <AccountType/>
      </UserInfo>
      <UserInfo>
        <DisplayName>Victor Stern</DisplayName>
        <AccountId>32</AccountId>
        <AccountType/>
      </UserInfo>
      <UserInfo>
        <DisplayName>Elin Johansson</DisplayName>
        <AccountId>54</AccountId>
        <AccountType/>
      </UserInfo>
      <UserInfo>
        <DisplayName>Emelie Thorén</DisplayName>
        <AccountId>35</AccountId>
        <AccountType/>
      </UserInfo>
      <UserInfo>
        <DisplayName>Lisa Armerö</DisplayName>
        <AccountId>37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15669C4-6A00-4F6D-8958-B16E8F6FC7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076950-2642-4027-BF7E-42D814FBBF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bfd664-f37e-4026-a8f4-a178484dd99e"/>
    <ds:schemaRef ds:uri="d587d139-6558-407e-9867-a059a94de6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0A4DE5-C43A-43DF-99D0-BE8F688212EE}">
  <ds:schemaRefs>
    <ds:schemaRef ds:uri="09fe3e40-313f-43ff-8a91-1f9158d0d553"/>
    <ds:schemaRef ds:uri="7b080248-9250-46b7-a380-fbc1d22a8948"/>
    <ds:schemaRef ds:uri="c8bfd664-f37e-4026-a8f4-a178484dd99e"/>
    <ds:schemaRef ds:uri="d587d139-6558-407e-9867-a059a94de6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PP-mall</Template>
  <Application>Microsoft Office PowerPoint</Application>
  <PresentationFormat>Bredbild</PresentationFormat>
  <Slides>23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4" baseType="lpstr">
      <vt:lpstr>Office-tema</vt:lpstr>
      <vt:lpstr>Platshantering</vt:lpstr>
      <vt:lpstr>Innehållsförteckning</vt:lpstr>
      <vt:lpstr>Vad platshantering används till</vt:lpstr>
      <vt:lpstr>Vad platshantering används till</vt:lpstr>
      <vt:lpstr>Inställningar för platser</vt:lpstr>
      <vt:lpstr>Inställningar för platser</vt:lpstr>
      <vt:lpstr>Inställningar för platser</vt:lpstr>
      <vt:lpstr>Inställningar för platser</vt:lpstr>
      <vt:lpstr>Inställningar för platser</vt:lpstr>
      <vt:lpstr>Inställningar för platser</vt:lpstr>
      <vt:lpstr>Inställningar för platser</vt:lpstr>
      <vt:lpstr>Exempel: Platser för kalvar</vt:lpstr>
      <vt:lpstr>Exempel: Platser för kalvar</vt:lpstr>
      <vt:lpstr>Exempel: Beteshantering</vt:lpstr>
      <vt:lpstr>Exempel: Beteshantering</vt:lpstr>
      <vt:lpstr>Flytta ett djur</vt:lpstr>
      <vt:lpstr>Flytta ett djur</vt:lpstr>
      <vt:lpstr>Flytta flera djur</vt:lpstr>
      <vt:lpstr>Flytta flera djur, alt 1.</vt:lpstr>
      <vt:lpstr>Flytta flera djur, alt 2.</vt:lpstr>
      <vt:lpstr>Sammanfattning</vt:lpstr>
      <vt:lpstr>Mer info på Agricams Kunskapsbank</vt:lpstr>
      <vt:lpstr>Behöver du hjälp?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Juverhälsa   Har du lyft gårdens juverhälsa till nästa nivå?  Om inte, vad saknas för att du ska göra det?</dc:title>
  <dc:creator>Sofia Gunnarsson</dc:creator>
  <cp:revision>927</cp:revision>
  <cp:lastPrinted>2023-11-30T15:03:12Z</cp:lastPrinted>
  <dcterms:created xsi:type="dcterms:W3CDTF">2022-09-27T13:20:12Z</dcterms:created>
  <dcterms:modified xsi:type="dcterms:W3CDTF">2024-11-22T09:55:23Z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0x0101007D138980201EF040A91E65498C0A48F9</vt:lpwstr>
  </property>
  <property fmtid="{D5CDD505-2E9C-101B-9397-08002B2CF9AE}" pid="4" name="Order">
    <vt:r8>316300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